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8" r:id="rId2"/>
    <p:sldId id="259" r:id="rId3"/>
    <p:sldId id="260" r:id="rId4"/>
    <p:sldId id="302" r:id="rId5"/>
    <p:sldId id="261" r:id="rId6"/>
    <p:sldId id="303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00" r:id="rId19"/>
    <p:sldId id="305" r:id="rId20"/>
    <p:sldId id="304" r:id="rId21"/>
    <p:sldId id="306" r:id="rId22"/>
    <p:sldId id="301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8D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Slaydı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8"/>
          <p:cNvSpPr txBox="1"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entury Gothic" panose="020B0502020202020204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8"/>
          <p:cNvSpPr txBox="1"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48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8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8"/>
          <p:cNvSpPr/>
          <p:nvPr/>
        </p:nvSpPr>
        <p:spPr>
          <a:xfrm>
            <a:off x="0" y="4323810"/>
            <a:ext cx="1744652" cy="778589"/>
          </a:xfrm>
          <a:custGeom>
            <a:avLst/>
            <a:gdLst/>
            <a:ahLst/>
            <a:cxnLst/>
            <a:rect l="l" t="t" r="r" b="b"/>
            <a:pathLst>
              <a:path w="372" h="166" extrusionOk="0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8"/>
          <p:cNvSpPr txBox="1">
            <a:spLocks noGrp="1"/>
          </p:cNvSpPr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Resim Yazısı">
  <p:cSld name="Başlık ve Resim Yazısı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7"/>
          <p:cNvSpPr txBox="1"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 panose="020B0502020202020204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57"/>
          <p:cNvSpPr txBox="1"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57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5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57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7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im Yazılı Alıntı">
  <p:cSld name="Resim Yazılı Alıntı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8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 panose="020B0502020202020204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8"/>
          <p:cNvSpPr txBox="1">
            <a:spLocks noGrp="1"/>
          </p:cNvSpPr>
          <p:nvPr>
            <p:ph type="body" idx="1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 panose="020B0502020202020204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 panose="020B0502020202020204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 panose="020B0502020202020204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18" name="Google Shape;118;p58"/>
          <p:cNvSpPr txBox="1">
            <a:spLocks noGrp="1"/>
          </p:cNvSpPr>
          <p:nvPr>
            <p:ph type="body" idx="2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58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8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8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8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  <p:sp>
        <p:nvSpPr>
          <p:cNvPr id="123" name="Google Shape;123;p58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“</a:t>
            </a:r>
          </a:p>
        </p:txBody>
      </p:sp>
      <p:sp>
        <p:nvSpPr>
          <p:cNvPr id="124" name="Google Shape;124;p58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sim Kartı">
  <p:cSld name="İsim Kartı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9"/>
          <p:cNvSpPr txBox="1"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 panose="020B0502020202020204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59"/>
          <p:cNvSpPr txBox="1">
            <a:spLocks noGrp="1"/>
          </p:cNvSpPr>
          <p:nvPr>
            <p:ph type="body" idx="1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28" name="Google Shape;128;p5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59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9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9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ıntı İsim Kartı">
  <p:cSld name="Alıntı İsim Kartı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0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 panose="020B0502020202020204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60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 panose="020B0502020202020204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 panose="020B0502020202020204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 panose="020B0502020202020204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35" name="Google Shape;135;p60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36" name="Google Shape;136;p60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60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60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  <p:sp>
        <p:nvSpPr>
          <p:cNvPr id="140" name="Google Shape;140;p60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“</a:t>
            </a:r>
          </a:p>
        </p:txBody>
      </p:sp>
      <p:sp>
        <p:nvSpPr>
          <p:cNvPr id="141" name="Google Shape;141;p60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ğru veya Yanlış">
  <p:cSld name="Doğru veya Yanlış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1"/>
          <p:cNvSpPr txBox="1"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 panose="020B0502020202020204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61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 panose="020B0502020202020204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 panose="020B0502020202020204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 panose="020B0502020202020204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45" name="Google Shape;145;p61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46" name="Google Shape;146;p61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61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61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61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Dikey Metin" type="vertTx">
  <p:cSld name="VERTICAL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2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62"/>
          <p:cNvSpPr txBox="1">
            <a:spLocks noGrp="1"/>
          </p:cNvSpPr>
          <p:nvPr>
            <p:ph type="body" idx="1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53" name="Google Shape;153;p6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6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62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2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key Başlık ve Metin" type="vertTitleAndTx">
  <p:cSld name="VERTICAL_TITLE_AND_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3"/>
          <p:cNvSpPr txBox="1">
            <a:spLocks noGrp="1"/>
          </p:cNvSpPr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63"/>
          <p:cNvSpPr txBox="1">
            <a:spLocks noGrp="1"/>
          </p:cNvSpPr>
          <p:nvPr>
            <p:ph type="body" idx="1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60" name="Google Shape;160;p6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6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63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63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İçerik" type="obj">
  <p:cSld name="OBJEC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9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9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52" name="Google Shape;52;p4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9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9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ölüm Üst Bilgisi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0"/>
          <p:cNvSpPr txBox="1"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000"/>
              <a:buFont typeface="Century Gothic" panose="020B0502020202020204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0"/>
          <p:cNvSpPr txBox="1"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50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0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0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ki İçerik" type="twoObj">
  <p:cSld name="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1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1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66" name="Google Shape;66;p51"/>
          <p:cNvSpPr txBox="1">
            <a:spLocks noGrp="1"/>
          </p:cNvSpPr>
          <p:nvPr>
            <p:ph type="body" idx="2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67" name="Google Shape;67;p51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1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1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1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rşılaştırma" type="twoTxTwoObj">
  <p:cSld name="TWO_OBJECTS_WITH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2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2"/>
          <p:cNvSpPr txBox="1"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4" name="Google Shape;74;p52"/>
          <p:cNvSpPr txBox="1">
            <a:spLocks noGrp="1"/>
          </p:cNvSpPr>
          <p:nvPr>
            <p:ph type="body" idx="2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75" name="Google Shape;75;p52"/>
          <p:cNvSpPr txBox="1">
            <a:spLocks noGrp="1"/>
          </p:cNvSpPr>
          <p:nvPr>
            <p:ph type="body" idx="3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6" name="Google Shape;76;p52"/>
          <p:cNvSpPr txBox="1">
            <a:spLocks noGrp="1"/>
          </p:cNvSpPr>
          <p:nvPr>
            <p:ph type="body" idx="4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77" name="Google Shape;77;p5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2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2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alnızca Başlık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3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3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3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ş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4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4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4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4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İçerik" type="objTx">
  <p:cSld name="OBJECT_WITH_CAPTIO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5"/>
          <p:cNvSpPr txBox="1"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000"/>
              <a:buFont typeface="Century Gothic" panose="020B0502020202020204"/>
              <a:buNone/>
              <a:defRPr sz="2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5"/>
          <p:cNvSpPr txBox="1">
            <a:spLocks noGrp="1"/>
          </p:cNvSpPr>
          <p:nvPr>
            <p:ph type="body" idx="1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95" name="Google Shape;95;p55"/>
          <p:cNvSpPr txBox="1">
            <a:spLocks noGrp="1"/>
          </p:cNvSpPr>
          <p:nvPr>
            <p:ph type="body" idx="2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6" name="Google Shape;96;p55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5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5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5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Resim" type="picTx">
  <p:cSld name="PICTURE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6"/>
          <p:cNvSpPr txBox="1"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400"/>
              <a:buFont typeface="Century Gothic" panose="020B0502020202020204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6"/>
          <p:cNvSpPr>
            <a:spLocks noGrp="1"/>
          </p:cNvSpPr>
          <p:nvPr>
            <p:ph type="pic" idx="2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56"/>
          <p:cNvSpPr txBox="1">
            <a:spLocks noGrp="1"/>
          </p:cNvSpPr>
          <p:nvPr>
            <p:ph type="body" idx="1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56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6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6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6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C4DCE3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7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11" name="Google Shape;11;p47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47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47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47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47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47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47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47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7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7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7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7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47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24" name="Google Shape;24;p47"/>
            <p:cNvSpPr/>
            <p:nvPr/>
          </p:nvSpPr>
          <p:spPr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7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7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7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7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7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7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7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7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7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7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7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47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7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  <a:defRPr sz="3600" b="0" i="0" u="none" strike="noStrike" cap="none">
                <a:solidFill>
                  <a:srgbClr val="168DBA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7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"/>
              <a:defRPr sz="16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"/>
              <a:defRPr sz="14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sp>
        <p:nvSpPr>
          <p:cNvPr id="39" name="Google Shape;39;p47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sp>
        <p:nvSpPr>
          <p:cNvPr id="40" name="Google Shape;40;p4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sp>
        <p:nvSpPr>
          <p:cNvPr id="41" name="Google Shape;41;p47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hyperlink" Target="http://www.youtube.com/bmdersleri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.dev/" TargetMode="External"/><Relationship Id="rId2" Type="http://schemas.openxmlformats.org/officeDocument/2006/relationships/hyperlink" Target="https://flutter.dev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irebase.google.com/doc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hyperlink" Target="http://www.youtube.com/bmdersler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"/>
          <p:cNvSpPr/>
          <p:nvPr/>
        </p:nvSpPr>
        <p:spPr>
          <a:xfrm>
            <a:off x="5520082" y="4409575"/>
            <a:ext cx="5972961" cy="223986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4BCE8"/>
              </a:gs>
              <a:gs pos="100000">
                <a:srgbClr val="21ACE1"/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91" name="Google Shape;191;p3"/>
          <p:cNvSpPr txBox="1">
            <a:spLocks noGrp="1"/>
          </p:cNvSpPr>
          <p:nvPr>
            <p:ph type="ctrTitle"/>
          </p:nvPr>
        </p:nvSpPr>
        <p:spPr>
          <a:xfrm>
            <a:off x="2197014" y="2813519"/>
            <a:ext cx="7588059" cy="84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 panose="020B0502020202020204"/>
              <a:buNone/>
            </a:pPr>
            <a:r>
              <a:rPr lang="en-US" sz="4000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KadoJob</a:t>
            </a:r>
            <a:r>
              <a:rPr lang="en-US" sz="4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tr-CY" sz="4000" b="1" i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Uygulama</a:t>
            </a:r>
            <a:endParaRPr sz="40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2" name="Google Shape;192;p3"/>
          <p:cNvSpPr txBox="1">
            <a:spLocks noGrp="1"/>
          </p:cNvSpPr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</a:t>
            </a:fld>
            <a:endParaRPr lang="tr-TR"/>
          </a:p>
        </p:txBody>
      </p:sp>
      <p:sp>
        <p:nvSpPr>
          <p:cNvPr id="193" name="Google Shape;193;p3"/>
          <p:cNvSpPr txBox="1"/>
          <p:nvPr/>
        </p:nvSpPr>
        <p:spPr>
          <a:xfrm>
            <a:off x="5903442" y="4709532"/>
            <a:ext cx="5499078" cy="2015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Hazırlayan                  : </a:t>
            </a:r>
            <a:r>
              <a:rPr lang="tr-CY" sz="1600" b="1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M</a:t>
            </a:r>
            <a:r>
              <a:rPr lang="en-US" sz="1600" b="1" cap="none" dirty="0" err="1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uhammed</a:t>
            </a:r>
            <a:r>
              <a:rPr lang="en-US" sz="1600" b="1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</a:t>
            </a:r>
            <a:r>
              <a:rPr lang="tr-CY" sz="1600" b="1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K</a:t>
            </a:r>
            <a:r>
              <a:rPr lang="en-US" sz="1600" b="1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ado1911404091</a:t>
            </a:r>
            <a:endParaRPr sz="1600" b="1" cap="none" dirty="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indent="0">
              <a:spcBef>
                <a:spcPts val="1000"/>
              </a:spcBef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Tarih                            : 0</a:t>
            </a:r>
            <a:r>
              <a:rPr lang="en-US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2</a:t>
            </a: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/0</a:t>
            </a:r>
            <a:r>
              <a:rPr lang="en-US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6</a:t>
            </a: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/2022</a:t>
            </a:r>
            <a:endParaRPr sz="1600" cap="none" dirty="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indent="0">
              <a:spcBef>
                <a:spcPts val="1000"/>
              </a:spcBef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Sürüm                         : v1</a:t>
            </a:r>
          </a:p>
          <a:p>
            <a:pPr marL="0" indent="0">
              <a:spcBef>
                <a:spcPts val="1000"/>
              </a:spcBef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Ders Yürütücüsü        : Doç. Dr. İsmail KIRBAŞ </a:t>
            </a:r>
            <a:endParaRPr sz="1600" cap="none" dirty="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194" name="Google Shape;194;p3" descr="Kurumsal Kimlik | Burdur Mehmet Akif Ersoy Üniversitesi"/>
          <p:cNvPicPr preferRelativeResize="0"/>
          <p:nvPr/>
        </p:nvPicPr>
        <p:blipFill rotWithShape="1">
          <a:blip r:embed="rId3"/>
          <a:srcRect l="10292" t="8690" r="10665" b="11290"/>
          <a:stretch>
            <a:fillRect/>
          </a:stretch>
        </p:blipFill>
        <p:spPr>
          <a:xfrm>
            <a:off x="4951721" y="440737"/>
            <a:ext cx="1992144" cy="68538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"/>
          <p:cNvSpPr txBox="1"/>
          <p:nvPr/>
        </p:nvSpPr>
        <p:spPr>
          <a:xfrm>
            <a:off x="3771189" y="1268105"/>
            <a:ext cx="4439711" cy="107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ctr"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tr-TR" sz="1800" b="1" cap="none">
                <a:solidFill>
                  <a:schemeClr val="accent3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Flutter ile Mobil Programlamaya Giriş</a:t>
            </a:r>
            <a:endParaRPr sz="1800" b="1" cap="none">
              <a:solidFill>
                <a:schemeClr val="accent3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351927" y="1532752"/>
            <a:ext cx="2960411" cy="30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u="sng">
                <a:solidFill>
                  <a:schemeClr val="accen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  <a:hlinkClick r:id="rId4"/>
              </a:rPr>
              <a:t>www.youtube.com/BMderslerim</a:t>
            </a:r>
            <a:endParaRPr sz="1400" b="1" i="0" u="none" strike="noStrike" cap="none">
              <a:solidFill>
                <a:schemeClr val="accen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198" name="Google Shape;198;p3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863846" y="301855"/>
            <a:ext cx="1538674" cy="1538674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00" name="Picture 99"/>
          <p:cNvPicPr/>
          <p:nvPr/>
        </p:nvPicPr>
        <p:blipFill>
          <a:blip r:embed="rId6"/>
          <a:stretch>
            <a:fillRect/>
          </a:stretch>
        </p:blipFill>
        <p:spPr>
          <a:xfrm>
            <a:off x="2135505" y="4365625"/>
            <a:ext cx="2952115" cy="228473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0"/>
          <p:cNvPicPr>
            <a:picLocks noChangeAspect="1"/>
          </p:cNvPicPr>
          <p:nvPr/>
        </p:nvPicPr>
        <p:blipFill>
          <a:blip r:embed="rId7"/>
          <a:srcRect l="10317" t="21650" r="10308" b="21650"/>
          <a:stretch>
            <a:fillRect/>
          </a:stretch>
        </p:blipFill>
        <p:spPr>
          <a:xfrm>
            <a:off x="839470" y="188595"/>
            <a:ext cx="1757045" cy="12553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"/>
          <p:cNvSpPr txBox="1">
            <a:spLocks noGrp="1"/>
          </p:cNvSpPr>
          <p:nvPr>
            <p:ph type="title"/>
          </p:nvPr>
        </p:nvSpPr>
        <p:spPr>
          <a:xfrm>
            <a:off x="531812" y="230094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CY" b="1" dirty="0"/>
              <a:t>Ana sayfa</a:t>
            </a:r>
            <a:endParaRPr lang="tr-TR" b="1" dirty="0"/>
          </a:p>
        </p:txBody>
      </p:sp>
      <p:sp>
        <p:nvSpPr>
          <p:cNvPr id="254" name="Google Shape;254;p10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10</a:t>
            </a:fld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5BF78-0619-14BF-3AD9-A2FD29B8C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667" y="1666672"/>
            <a:ext cx="4414463" cy="1280890"/>
          </a:xfrm>
        </p:spPr>
        <p:txBody>
          <a:bodyPr/>
          <a:lstStyle/>
          <a:p>
            <a:r>
              <a:rPr lang="tr-CY" dirty="0"/>
              <a:t>Yukardaki kısımda containerin için  de column  kulandim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EFC99-4405-D3AD-730A-25FB0EE30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799" y="1510984"/>
            <a:ext cx="7309001" cy="5347016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57D7062-B6DB-A9D7-F7BB-8FBE1A909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2683" y="0"/>
            <a:ext cx="30861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55A54A-DBB3-0CFB-1FF7-AB9569A4B499}"/>
              </a:ext>
            </a:extLst>
          </p:cNvPr>
          <p:cNvSpPr/>
          <p:nvPr/>
        </p:nvSpPr>
        <p:spPr>
          <a:xfrm>
            <a:off x="9115144" y="729574"/>
            <a:ext cx="3086100" cy="2011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"/>
          <p:cNvSpPr txBox="1">
            <a:spLocks noGrp="1"/>
          </p:cNvSpPr>
          <p:nvPr>
            <p:ph type="title"/>
          </p:nvPr>
        </p:nvSpPr>
        <p:spPr>
          <a:xfrm>
            <a:off x="1843391" y="2368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ctr">
              <a:buSzPts val="3600"/>
            </a:pPr>
            <a:r>
              <a:rPr lang="tr-CY" b="1" dirty="0"/>
              <a:t>Ana sayfa</a:t>
            </a:r>
            <a:endParaRPr lang="tr-TR" b="1" dirty="0"/>
          </a:p>
        </p:txBody>
      </p:sp>
      <p:sp>
        <p:nvSpPr>
          <p:cNvPr id="261" name="Google Shape;261;p11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11</a:t>
            </a:fld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BA8F2-70A7-BB27-AF0D-C53E5A940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484" y="1540189"/>
            <a:ext cx="3646218" cy="2477334"/>
          </a:xfrm>
        </p:spPr>
        <p:txBody>
          <a:bodyPr/>
          <a:lstStyle/>
          <a:p>
            <a:r>
              <a:rPr lang="tr-CY" dirty="0"/>
              <a:t>Alt kısmı için özel Contianer tasaradım </a:t>
            </a:r>
          </a:p>
          <a:p>
            <a:r>
              <a:rPr lang="tr-CY" dirty="0"/>
              <a:t>Üç parametre alıyor</a:t>
            </a:r>
          </a:p>
          <a:p>
            <a:r>
              <a:rPr lang="tr-CY" dirty="0"/>
              <a:t> birincisi projenin adı</a:t>
            </a:r>
          </a:p>
          <a:p>
            <a:r>
              <a:rPr lang="tr-CY" dirty="0"/>
              <a:t>Ikincisi projenin açiklamasi</a:t>
            </a:r>
          </a:p>
          <a:p>
            <a:r>
              <a:rPr lang="tr-CY" dirty="0"/>
              <a:t>Üçüncüsu proje iconu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49D860-55F3-0F7D-48BE-0DA8DEDCE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726" y="1764550"/>
            <a:ext cx="5064553" cy="4736594"/>
          </a:xfrm>
          <a:prstGeom prst="rect">
            <a:avLst/>
          </a:prstGeom>
        </p:spPr>
      </p:pic>
      <p:pic>
        <p:nvPicPr>
          <p:cNvPr id="19" name="Picture 18" descr="Graphical user interface, diagram, text&#10;&#10;Description automatically generated">
            <a:extLst>
              <a:ext uri="{FF2B5EF4-FFF2-40B4-BE49-F238E27FC236}">
                <a16:creationId xmlns:a16="http://schemas.microsoft.com/office/drawing/2014/main" id="{5C4603A3-31DC-7056-B0B2-C294AD602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279" y="236810"/>
            <a:ext cx="30861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D74BB86-5B22-4ABB-42FD-AFDF848C4633}"/>
              </a:ext>
            </a:extLst>
          </p:cNvPr>
          <p:cNvSpPr/>
          <p:nvPr/>
        </p:nvSpPr>
        <p:spPr>
          <a:xfrm>
            <a:off x="9104279" y="1668037"/>
            <a:ext cx="3086100" cy="4833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"/>
          <p:cNvSpPr txBox="1">
            <a:spLocks noGrp="1"/>
          </p:cNvSpPr>
          <p:nvPr>
            <p:ph type="title"/>
          </p:nvPr>
        </p:nvSpPr>
        <p:spPr>
          <a:xfrm>
            <a:off x="2313528" y="512462"/>
            <a:ext cx="5429689" cy="713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ctr">
              <a:buSzPts val="3600"/>
            </a:pPr>
            <a:r>
              <a:rPr lang="tr-CY" b="1" dirty="0"/>
              <a:t>Ana sayfa</a:t>
            </a:r>
            <a:endParaRPr lang="tr-TR" b="1" dirty="0"/>
          </a:p>
        </p:txBody>
      </p:sp>
      <p:sp>
        <p:nvSpPr>
          <p:cNvPr id="269" name="Google Shape;269;p12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12</a:t>
            </a:fld>
            <a:endParaRPr lang="tr-TR"/>
          </a:p>
        </p:txBody>
      </p:sp>
      <p:sp>
        <p:nvSpPr>
          <p:cNvPr id="271" name="Google Shape;271;p12"/>
          <p:cNvSpPr txBox="1">
            <a:spLocks noGrp="1"/>
          </p:cNvSpPr>
          <p:nvPr>
            <p:ph type="body" idx="1"/>
          </p:nvPr>
        </p:nvSpPr>
        <p:spPr>
          <a:xfrm>
            <a:off x="839927" y="1559770"/>
            <a:ext cx="4038600" cy="839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"/>
            </a:pPr>
            <a:r>
              <a:rPr lang="tr-CY" dirty="0"/>
              <a:t>Burada widgetimizi çagirdik verileri dondurmak için </a:t>
            </a:r>
            <a:endParaRPr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5084E-F70C-A385-DFAA-9EACD5465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525" y="2647350"/>
            <a:ext cx="5724375" cy="4210650"/>
          </a:xfrm>
          <a:prstGeom prst="rect">
            <a:avLst/>
          </a:prstGeom>
        </p:spPr>
      </p:pic>
      <p:pic>
        <p:nvPicPr>
          <p:cNvPr id="3" name="Picture 2" descr="Graphical user interface, diagram, text&#10;&#10;Description automatically generated">
            <a:extLst>
              <a:ext uri="{FF2B5EF4-FFF2-40B4-BE49-F238E27FC236}">
                <a16:creationId xmlns:a16="http://schemas.microsoft.com/office/drawing/2014/main" id="{BA37C9FE-3742-7CAE-ACC3-933BC0017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44F1C3-09E9-ED26-A847-6DC340D2D073}"/>
              </a:ext>
            </a:extLst>
          </p:cNvPr>
          <p:cNvSpPr/>
          <p:nvPr/>
        </p:nvSpPr>
        <p:spPr>
          <a:xfrm>
            <a:off x="9105900" y="1400783"/>
            <a:ext cx="3086100" cy="4833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" grpId="0" build="p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"/>
          <p:cNvSpPr txBox="1">
            <a:spLocks noGrp="1"/>
          </p:cNvSpPr>
          <p:nvPr>
            <p:ph type="title"/>
          </p:nvPr>
        </p:nvSpPr>
        <p:spPr>
          <a:xfrm>
            <a:off x="1117026" y="19158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ctr">
              <a:buSzPts val="3600"/>
            </a:pPr>
            <a:r>
              <a:rPr lang="tr-CY" b="1" dirty="0"/>
              <a:t>Ana sayfa</a:t>
            </a:r>
            <a:endParaRPr lang="tr-TR" b="1" dirty="0"/>
          </a:p>
        </p:txBody>
      </p:sp>
      <p:sp>
        <p:nvSpPr>
          <p:cNvPr id="277" name="Google Shape;277;p13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13</a:t>
            </a:fld>
            <a:endParaRPr lang="tr-TR"/>
          </a:p>
        </p:txBody>
      </p:sp>
      <p:sp>
        <p:nvSpPr>
          <p:cNvPr id="279" name="Google Shape;279;p13"/>
          <p:cNvSpPr txBox="1">
            <a:spLocks noGrp="1"/>
          </p:cNvSpPr>
          <p:nvPr>
            <p:ph type="body" idx="1"/>
          </p:nvPr>
        </p:nvSpPr>
        <p:spPr>
          <a:xfrm>
            <a:off x="411651" y="1324929"/>
            <a:ext cx="7793510" cy="72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"/>
            </a:pPr>
            <a:r>
              <a:rPr lang="tr-CY" sz="1800" dirty="0"/>
              <a:t>En aşağda BottomNavigationBar kullandim.</a:t>
            </a:r>
            <a:endParaRPr sz="1800" dirty="0"/>
          </a:p>
        </p:txBody>
      </p:sp>
      <p:pic>
        <p:nvPicPr>
          <p:cNvPr id="3" name="Picture 2" descr="Graphical user interface, diagram, text&#10;&#10;Description automatically generated">
            <a:extLst>
              <a:ext uri="{FF2B5EF4-FFF2-40B4-BE49-F238E27FC236}">
                <a16:creationId xmlns:a16="http://schemas.microsoft.com/office/drawing/2014/main" id="{1B47E573-F1E8-00B1-172D-BB9718038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C7B96B-DE40-7249-466E-CA855460DFE0}"/>
              </a:ext>
            </a:extLst>
          </p:cNvPr>
          <p:cNvSpPr/>
          <p:nvPr/>
        </p:nvSpPr>
        <p:spPr>
          <a:xfrm>
            <a:off x="9105089" y="6177064"/>
            <a:ext cx="3086911" cy="5642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7D0C1-A9E3-097D-0D71-EEE92EA08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925" y="1793353"/>
            <a:ext cx="5322570" cy="5064648"/>
          </a:xfrm>
          <a:prstGeom prst="rect">
            <a:avLst/>
          </a:prstGeom>
        </p:spPr>
      </p:pic>
      <p:sp>
        <p:nvSpPr>
          <p:cNvPr id="11" name="Google Shape;279;p13">
            <a:extLst>
              <a:ext uri="{FF2B5EF4-FFF2-40B4-BE49-F238E27FC236}">
                <a16:creationId xmlns:a16="http://schemas.microsoft.com/office/drawing/2014/main" id="{D9157E71-F448-0E2F-B07D-FB42B781F6FD}"/>
              </a:ext>
            </a:extLst>
          </p:cNvPr>
          <p:cNvSpPr txBox="1">
            <a:spLocks/>
          </p:cNvSpPr>
          <p:nvPr/>
        </p:nvSpPr>
        <p:spPr>
          <a:xfrm>
            <a:off x="411246" y="1732112"/>
            <a:ext cx="3250708" cy="1428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6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4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marL="342900">
              <a:spcBef>
                <a:spcPts val="0"/>
              </a:spcBef>
            </a:pPr>
            <a:r>
              <a:rPr lang="tr-CY" dirty="0"/>
              <a:t>Home.</a:t>
            </a:r>
          </a:p>
          <a:p>
            <a:pPr marL="342900">
              <a:spcBef>
                <a:spcPts val="0"/>
              </a:spcBef>
            </a:pPr>
            <a:r>
              <a:rPr lang="tr-CY" dirty="0"/>
              <a:t>Project.</a:t>
            </a:r>
          </a:p>
          <a:p>
            <a:pPr marL="342900">
              <a:spcBef>
                <a:spcPts val="0"/>
              </a:spcBef>
            </a:pPr>
            <a:r>
              <a:rPr lang="tr-CY" dirty="0"/>
              <a:t>Contact.</a:t>
            </a:r>
          </a:p>
          <a:p>
            <a:pPr marL="342900">
              <a:spcBef>
                <a:spcPts val="0"/>
              </a:spcBef>
            </a:pPr>
            <a:r>
              <a:rPr lang="tr-CY" dirty="0"/>
              <a:t>Setting.</a:t>
            </a:r>
          </a:p>
          <a:p>
            <a:pPr marL="342900">
              <a:spcBef>
                <a:spcPts val="0"/>
              </a:spcBef>
            </a:pPr>
            <a:endParaRPr lang="tr-CY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>
            <a:spLocks noGrp="1"/>
          </p:cNvSpPr>
          <p:nvPr>
            <p:ph type="title"/>
          </p:nvPr>
        </p:nvSpPr>
        <p:spPr>
          <a:xfrm>
            <a:off x="752896" y="147337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tr-CY" sz="3600" b="1" i="0" u="none" strike="noStrike" cap="none" dirty="0">
                <a:latin typeface="Century Gothic" panose="020B0502020202020204" pitchFamily="34" charset="0"/>
                <a:cs typeface="+mj-cs"/>
                <a:sym typeface="Century Gothic" panose="020B0502020202020204"/>
              </a:rPr>
              <a:t>mevcut projeler</a:t>
            </a:r>
            <a:r>
              <a:rPr lang="ar-SA" sz="3600" b="1" i="0" u="none" strike="noStrike" cap="none" dirty="0">
                <a:latin typeface="Century Gothic" panose="020B0502020202020204" pitchFamily="34" charset="0"/>
                <a:cs typeface="+mj-cs"/>
                <a:sym typeface="Century Gothic" panose="020B0502020202020204"/>
              </a:rPr>
              <a:t> </a:t>
            </a:r>
            <a:r>
              <a:rPr lang="tr-CY" sz="3600" b="1" i="0" u="none" strike="noStrike" cap="none" dirty="0">
                <a:latin typeface="Century Gothic" panose="020B0502020202020204" pitchFamily="34" charset="0"/>
                <a:cs typeface="+mj-cs"/>
                <a:sym typeface="Century Gothic" panose="020B0502020202020204"/>
              </a:rPr>
              <a:t>sayfa</a:t>
            </a:r>
            <a:r>
              <a:rPr lang="tr-CY" sz="3600" b="1" dirty="0">
                <a:latin typeface="Century Gothic" panose="020B0502020202020204" pitchFamily="34" charset="0"/>
                <a:cs typeface="+mj-cs"/>
                <a:sym typeface="Century Gothic" panose="020B0502020202020204"/>
              </a:rPr>
              <a:t>sı</a:t>
            </a:r>
            <a:endParaRPr lang="tr-CY" sz="3600" b="1" i="0" u="none" strike="noStrike" cap="none" dirty="0">
              <a:latin typeface="Century Gothic" panose="020B0502020202020204" pitchFamily="34" charset="0"/>
              <a:cs typeface="+mj-cs"/>
              <a:sym typeface="Century Gothic" panose="020B0502020202020204"/>
            </a:endParaRPr>
          </a:p>
        </p:txBody>
      </p:sp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14</a:t>
            </a:fld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C0962-DB81-A971-2504-8452E2280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1720374"/>
            <a:ext cx="4124486" cy="818545"/>
          </a:xfrm>
        </p:spPr>
        <p:txBody>
          <a:bodyPr/>
          <a:lstStyle/>
          <a:p>
            <a:r>
              <a:rPr lang="tr-CY" dirty="0"/>
              <a:t>Bu sayfada ilk önce serch Buttonu tasarladım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D00E48-1982-AD63-1872-F8E7D2EA0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485" y="1867711"/>
            <a:ext cx="6524465" cy="4990289"/>
          </a:xfrm>
          <a:prstGeom prst="rect">
            <a:avLst/>
          </a:prstGeom>
        </p:spPr>
      </p:pic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0565CBE-518E-2C5E-0AFC-F31D96BD2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311E34-A51A-1121-F25F-2E97232B612E}"/>
              </a:ext>
            </a:extLst>
          </p:cNvPr>
          <p:cNvSpPr/>
          <p:nvPr/>
        </p:nvSpPr>
        <p:spPr>
          <a:xfrm>
            <a:off x="9105900" y="1643974"/>
            <a:ext cx="3086100" cy="46400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11F52B-B6C3-F1C5-34E4-BCF359DAD2EA}"/>
              </a:ext>
            </a:extLst>
          </p:cNvPr>
          <p:cNvSpPr/>
          <p:nvPr/>
        </p:nvSpPr>
        <p:spPr>
          <a:xfrm>
            <a:off x="9105900" y="787782"/>
            <a:ext cx="3086100" cy="787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CDDFECB-F5DA-8B2D-33ED-CD8B39450A98}"/>
              </a:ext>
            </a:extLst>
          </p:cNvPr>
          <p:cNvSpPr txBox="1">
            <a:spLocks/>
          </p:cNvSpPr>
          <p:nvPr/>
        </p:nvSpPr>
        <p:spPr>
          <a:xfrm>
            <a:off x="-1" y="3142154"/>
            <a:ext cx="4124486" cy="924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6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4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r>
              <a:rPr lang="en-US" dirty="0"/>
              <a:t>Sonra </a:t>
            </a:r>
            <a:r>
              <a:rPr lang="en-US" dirty="0" err="1"/>
              <a:t>mevcut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projeler</a:t>
            </a:r>
            <a:r>
              <a:rPr lang="tr-CY" dirty="0"/>
              <a:t>i için özel widget tasarladim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0E8CA8-C68C-9FCC-5B11-8A68BF61E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509" y="2714768"/>
            <a:ext cx="3894407" cy="4143232"/>
          </a:xfrm>
          <a:prstGeom prst="rect">
            <a:avLst/>
          </a:prstGeom>
        </p:spPr>
      </p:pic>
      <p:sp>
        <p:nvSpPr>
          <p:cNvPr id="292" name="Google Shape;292;p15"/>
          <p:cNvSpPr txBox="1">
            <a:spLocks noGrp="1"/>
          </p:cNvSpPr>
          <p:nvPr>
            <p:ph type="title"/>
          </p:nvPr>
        </p:nvSpPr>
        <p:spPr>
          <a:xfrm>
            <a:off x="1311579" y="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ctr">
              <a:buSzPts val="4000"/>
            </a:pPr>
            <a:r>
              <a:rPr lang="tr-CY" sz="4000" b="1" dirty="0"/>
              <a:t>İletişim ve genel sorular sayfası</a:t>
            </a:r>
            <a:endParaRPr lang="tr-TR" b="1" dirty="0"/>
          </a:p>
        </p:txBody>
      </p:sp>
      <p:sp>
        <p:nvSpPr>
          <p:cNvPr id="293" name="Google Shape;293;p15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15</a:t>
            </a:fld>
            <a:endParaRPr lang="tr-TR"/>
          </a:p>
        </p:txBody>
      </p:sp>
      <p:sp>
        <p:nvSpPr>
          <p:cNvPr id="294" name="Google Shape;294;p15"/>
          <p:cNvSpPr txBox="1">
            <a:spLocks noGrp="1"/>
          </p:cNvSpPr>
          <p:nvPr>
            <p:ph type="body" idx="1"/>
          </p:nvPr>
        </p:nvSpPr>
        <p:spPr>
          <a:xfrm>
            <a:off x="1311579" y="700391"/>
            <a:ext cx="4615910" cy="3144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CY" sz="1800" dirty="0">
                <a:solidFill>
                  <a:srgbClr val="3F3F3F"/>
                </a:solidFill>
                <a:latin typeface="Century Gothic" panose="020B0502020202020204" pitchFamily="34" charset="0"/>
                <a:ea typeface="Century Gothic" panose="020B0502020202020204"/>
                <a:cs typeface="+mj-cs"/>
                <a:sym typeface="Century Gothic" panose="020B0502020202020204"/>
              </a:rPr>
              <a:t>Bu sayfa iki bulumdan oluşmaktadir </a:t>
            </a:r>
          </a:p>
          <a:p>
            <a:pPr marL="0" lvl="0" indent="0" algn="just">
              <a:buSzPct val="100000"/>
              <a:buNone/>
            </a:pPr>
            <a:r>
              <a:rPr lang="tr-CY" dirty="0">
                <a:latin typeface="Century Gothic" panose="020B0502020202020204" pitchFamily="34" charset="0"/>
                <a:cs typeface="+mj-cs"/>
              </a:rPr>
              <a:t>1- Çok sorulan sorular </a:t>
            </a:r>
          </a:p>
          <a:p>
            <a:pPr marL="0" lvl="0" indent="0" algn="just">
              <a:buSzPct val="100000"/>
              <a:buNone/>
            </a:pPr>
            <a:r>
              <a:rPr lang="tr-CY" dirty="0">
                <a:latin typeface="Century Gothic" panose="020B0502020202020204" pitchFamily="34" charset="0"/>
                <a:cs typeface="+mj-cs"/>
              </a:rPr>
              <a:t>ExpansionTile widget kullanarak yaptım</a:t>
            </a:r>
          </a:p>
          <a:p>
            <a:pPr marL="0" lvl="0" indent="0" algn="just">
              <a:buSzPct val="100000"/>
              <a:buNone/>
            </a:pPr>
            <a:r>
              <a:rPr lang="tr-CY" sz="1800" i="0" u="none" strike="noStrike" cap="none" dirty="0">
                <a:solidFill>
                  <a:srgbClr val="3F3F3F"/>
                </a:solidFill>
                <a:latin typeface="Century Gothic" panose="020B0502020202020204" pitchFamily="34" charset="0"/>
                <a:ea typeface="Century Gothic" panose="020B0502020202020204"/>
                <a:cs typeface="+mj-cs"/>
                <a:sym typeface="Century Gothic" panose="020B0502020202020204"/>
              </a:rPr>
              <a:t>Widgete bastiğiniz zaman açiliyor ve tekrar basdiğiniz zaman kapaniyor</a:t>
            </a:r>
            <a:endParaRPr lang="tr-TR" sz="1800" i="0" u="none" strike="noStrike" cap="none" dirty="0">
              <a:solidFill>
                <a:srgbClr val="3F3F3F"/>
              </a:solidFill>
              <a:latin typeface="Century Gothic" panose="020B0502020202020204" pitchFamily="34" charset="0"/>
              <a:ea typeface="Century Gothic" panose="020B0502020202020204"/>
              <a:cs typeface="+mj-cs"/>
              <a:sym typeface="Century Gothic" panose="020B0502020202020204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6351A4-4065-2287-8198-C6157FB57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146" y="885216"/>
            <a:ext cx="2671821" cy="59373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D22444-79DB-2B37-4F3F-683686C4C69F}"/>
              </a:ext>
            </a:extLst>
          </p:cNvPr>
          <p:cNvSpPr/>
          <p:nvPr/>
        </p:nvSpPr>
        <p:spPr>
          <a:xfrm>
            <a:off x="9464146" y="1517515"/>
            <a:ext cx="2671821" cy="2247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126F5E-649B-CB03-30AA-8E2F4D8C1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6871" y="876499"/>
            <a:ext cx="2630741" cy="593737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>
            <a:spLocks noGrp="1"/>
          </p:cNvSpPr>
          <p:nvPr>
            <p:ph type="title"/>
          </p:nvPr>
        </p:nvSpPr>
        <p:spPr>
          <a:xfrm>
            <a:off x="780200" y="225317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ctr">
              <a:buSzPts val="3600"/>
            </a:pPr>
            <a:r>
              <a:rPr lang="tr-CY" b="1" dirty="0"/>
              <a:t>İletişim </a:t>
            </a:r>
            <a:r>
              <a:rPr lang="tr-CY" sz="3600" b="1" dirty="0"/>
              <a:t>ve genel sorular sayfası-2</a:t>
            </a:r>
            <a:endParaRPr lang="tr-TR" b="1" dirty="0"/>
          </a:p>
        </p:txBody>
      </p:sp>
      <p:sp>
        <p:nvSpPr>
          <p:cNvPr id="301" name="Google Shape;301;p1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16</a:t>
            </a:fld>
            <a:endParaRPr lang="tr-TR"/>
          </a:p>
        </p:txBody>
      </p:sp>
      <p:sp>
        <p:nvSpPr>
          <p:cNvPr id="304" name="Google Shape;304;p16"/>
          <p:cNvSpPr txBox="1">
            <a:spLocks noGrp="1"/>
          </p:cNvSpPr>
          <p:nvPr>
            <p:ph type="body" idx="1"/>
          </p:nvPr>
        </p:nvSpPr>
        <p:spPr>
          <a:xfrm>
            <a:off x="921695" y="1506207"/>
            <a:ext cx="3618946" cy="80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>
              <a:spcBef>
                <a:spcPts val="0"/>
              </a:spcBef>
            </a:pPr>
            <a:r>
              <a:rPr lang="en-US" sz="1800" dirty="0"/>
              <a:t>Bu k</a:t>
            </a:r>
            <a:r>
              <a:rPr lang="tr-CY" dirty="0"/>
              <a:t>ısımı iletişim </a:t>
            </a:r>
            <a:r>
              <a:rPr lang="tr-CY" sz="1800" dirty="0"/>
              <a:t>için tasarladım </a:t>
            </a:r>
            <a:endParaRPr sz="1800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72001F-2364-967D-B678-1D4C5B7BC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71249D-E4AC-5F01-C687-D3B4F0066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379" y="1152906"/>
            <a:ext cx="4405783" cy="5705093"/>
          </a:xfrm>
          <a:prstGeom prst="rect">
            <a:avLst/>
          </a:prstGeom>
        </p:spPr>
      </p:pic>
      <p:sp>
        <p:nvSpPr>
          <p:cNvPr id="12" name="Google Shape;304;p16">
            <a:extLst>
              <a:ext uri="{FF2B5EF4-FFF2-40B4-BE49-F238E27FC236}">
                <a16:creationId xmlns:a16="http://schemas.microsoft.com/office/drawing/2014/main" id="{D87CFC46-B13C-5B22-ED96-4DECE9633804}"/>
              </a:ext>
            </a:extLst>
          </p:cNvPr>
          <p:cNvSpPr txBox="1">
            <a:spLocks/>
          </p:cNvSpPr>
          <p:nvPr/>
        </p:nvSpPr>
        <p:spPr>
          <a:xfrm>
            <a:off x="890817" y="2263995"/>
            <a:ext cx="3618946" cy="80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6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4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marL="342900">
              <a:spcBef>
                <a:spcPts val="0"/>
              </a:spcBef>
            </a:pPr>
            <a:r>
              <a:rPr lang="tr-CY" dirty="0"/>
              <a:t>Önceden yaptiğim </a:t>
            </a:r>
            <a:r>
              <a:rPr lang="en-US" sz="1800" dirty="0" err="1"/>
              <a:t>TextFormField</a:t>
            </a:r>
            <a:r>
              <a:rPr lang="tr-CY" sz="1800" dirty="0"/>
              <a:t> kullandım</a:t>
            </a:r>
            <a:endParaRPr lang="en-US" dirty="0"/>
          </a:p>
        </p:txBody>
      </p:sp>
      <p:sp>
        <p:nvSpPr>
          <p:cNvPr id="13" name="Google Shape;304;p16">
            <a:extLst>
              <a:ext uri="{FF2B5EF4-FFF2-40B4-BE49-F238E27FC236}">
                <a16:creationId xmlns:a16="http://schemas.microsoft.com/office/drawing/2014/main" id="{770E916B-A3BC-80F9-377B-01E14C70D515}"/>
              </a:ext>
            </a:extLst>
          </p:cNvPr>
          <p:cNvSpPr txBox="1">
            <a:spLocks/>
          </p:cNvSpPr>
          <p:nvPr/>
        </p:nvSpPr>
        <p:spPr>
          <a:xfrm>
            <a:off x="921695" y="3242772"/>
            <a:ext cx="3618946" cy="80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6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4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marL="342900">
              <a:spcBef>
                <a:spcPts val="0"/>
              </a:spcBef>
            </a:pPr>
            <a:r>
              <a:rPr lang="tr-CY" dirty="0"/>
              <a:t>Önceden yaptiğim </a:t>
            </a:r>
            <a:r>
              <a:rPr lang="tr-CY" sz="1800" dirty="0"/>
              <a:t>Buttonu kullandım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"/>
          <p:cNvSpPr txBox="1">
            <a:spLocks noGrp="1"/>
          </p:cNvSpPr>
          <p:nvPr>
            <p:ph type="title"/>
          </p:nvPr>
        </p:nvSpPr>
        <p:spPr>
          <a:xfrm>
            <a:off x="330400" y="5836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ct val="100000"/>
              <a:buFont typeface="Century Gothic" panose="020B0502020202020204"/>
              <a:buNone/>
            </a:pPr>
            <a:r>
              <a:rPr lang="tr-CY" b="1" dirty="0"/>
              <a:t>Setting Sayfası</a:t>
            </a:r>
            <a:endParaRPr lang="tr-TR" sz="3400" b="1" dirty="0"/>
          </a:p>
        </p:txBody>
      </p:sp>
      <p:sp>
        <p:nvSpPr>
          <p:cNvPr id="310" name="Google Shape;310;p17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17</a:t>
            </a:fld>
            <a:endParaRPr lang="tr-TR"/>
          </a:p>
        </p:txBody>
      </p:sp>
      <p:sp>
        <p:nvSpPr>
          <p:cNvPr id="311" name="Google Shape;311;p17"/>
          <p:cNvSpPr txBox="1">
            <a:spLocks noGrp="1"/>
          </p:cNvSpPr>
          <p:nvPr>
            <p:ph type="body" idx="1"/>
          </p:nvPr>
        </p:nvSpPr>
        <p:spPr>
          <a:xfrm>
            <a:off x="632378" y="1662991"/>
            <a:ext cx="4153865" cy="228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"/>
            </a:pPr>
            <a:r>
              <a:rPr sz="1800" dirty="0"/>
              <a:t>Setting </a:t>
            </a:r>
            <a:r>
              <a:rPr sz="1800" dirty="0" err="1"/>
              <a:t>sayfası</a:t>
            </a:r>
            <a:r>
              <a:rPr sz="1800" dirty="0"/>
              <a:t> </a:t>
            </a:r>
            <a:r>
              <a:rPr sz="1800" dirty="0" err="1"/>
              <a:t>üç</a:t>
            </a:r>
            <a:r>
              <a:rPr sz="1800" dirty="0"/>
              <a:t> button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sz="1800" dirty="0" err="1"/>
              <a:t>içelmektedir</a:t>
            </a:r>
            <a:r>
              <a:rPr sz="18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tr-CY" sz="1800" dirty="0"/>
              <a:t>1- kulanıçı bilgileri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tr-CY" dirty="0"/>
              <a:t>2- hakkında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tr-CY" dirty="0"/>
              <a:t>3- çikiş</a:t>
            </a:r>
            <a:endParaRPr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9AB07D-DC9C-DB3B-3FC2-9955AA2F7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602" y="1662991"/>
            <a:ext cx="4826485" cy="5195009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5B1A2E8-1A40-E379-38C2-16FC97E1F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 txBox="1">
            <a:spLocks noGrp="1"/>
          </p:cNvSpPr>
          <p:nvPr>
            <p:ph type="title"/>
          </p:nvPr>
        </p:nvSpPr>
        <p:spPr>
          <a:xfrm>
            <a:off x="1311579" y="56373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CY" b="1" dirty="0"/>
              <a:t>Setting Sayfası-1</a:t>
            </a:r>
            <a:endParaRPr b="1" dirty="0"/>
          </a:p>
        </p:txBody>
      </p:sp>
      <p:sp>
        <p:nvSpPr>
          <p:cNvPr id="530" name="Google Shape;530;p45"/>
          <p:cNvSpPr txBox="1">
            <a:spLocks noGrp="1"/>
          </p:cNvSpPr>
          <p:nvPr>
            <p:ph type="body" idx="1"/>
          </p:nvPr>
        </p:nvSpPr>
        <p:spPr>
          <a:xfrm>
            <a:off x="196233" y="1575881"/>
            <a:ext cx="4064485" cy="158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tr-CY" sz="1800" dirty="0"/>
              <a:t>1- kulaniçi bilgileri</a:t>
            </a:r>
          </a:p>
          <a:p>
            <a:r>
              <a:rPr lang="tr-CY" dirty="0">
                <a:latin typeface="Century Gothic" panose="020B0502020202020204" pitchFamily="34" charset="0"/>
                <a:cs typeface="+mj-cs"/>
              </a:rPr>
              <a:t>ExpansionTile widgetini kullanarak kulancinin mail adresini gösterdim.</a:t>
            </a:r>
            <a:endParaRPr lang="tr-TR" b="1" dirty="0"/>
          </a:p>
        </p:txBody>
      </p:sp>
      <p:sp>
        <p:nvSpPr>
          <p:cNvPr id="531" name="Google Shape;531;p45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18</a:t>
            </a:fld>
            <a:endParaRPr lang="tr-TR"/>
          </a:p>
        </p:txBody>
      </p:sp>
      <p:pic>
        <p:nvPicPr>
          <p:cNvPr id="532" name="Google Shape;532;p45" descr="Kurumsal Kimlik | Burdur Mehmet Akif Ersoy Üniversitesi"/>
          <p:cNvPicPr preferRelativeResize="0"/>
          <p:nvPr/>
        </p:nvPicPr>
        <p:blipFill rotWithShape="1">
          <a:blip r:embed="rId3"/>
          <a:srcRect l="10292" t="8690" r="10665" b="11290"/>
          <a:stretch>
            <a:fillRect/>
          </a:stretch>
        </p:blipFill>
        <p:spPr>
          <a:xfrm>
            <a:off x="10078311" y="102395"/>
            <a:ext cx="1992144" cy="685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5"/>
          <p:cNvPicPr preferRelativeResize="0"/>
          <p:nvPr/>
        </p:nvPicPr>
        <p:blipFill rotWithShape="1">
          <a:blip r:embed="rId4"/>
          <a:srcRect l="7414" t="14357" r="29954"/>
          <a:stretch>
            <a:fillRect/>
          </a:stretch>
        </p:blipFill>
        <p:spPr>
          <a:xfrm>
            <a:off x="10026650" y="4741251"/>
            <a:ext cx="1812026" cy="200276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10DB3E-A979-0F21-6CA3-BAFC45698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4103" y="1546698"/>
            <a:ext cx="5447490" cy="5311302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8BCF6C-EE9B-D626-BA4E-4A3E9AAC7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E4C9D-9503-6A1B-C169-6DA7520C0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812" y="1452058"/>
            <a:ext cx="3454737" cy="616614"/>
          </a:xfrm>
        </p:spPr>
        <p:txBody>
          <a:bodyPr/>
          <a:lstStyle/>
          <a:p>
            <a:pPr marL="114300" indent="0">
              <a:buNone/>
            </a:pPr>
            <a:r>
              <a:rPr lang="tr-CY" dirty="0"/>
              <a:t>2- Hakkında sayfası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E7FFD-1F06-2CEC-2D0F-EC3760B1A5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19</a:t>
            </a:fld>
            <a:endParaRPr lang="tr-TR"/>
          </a:p>
        </p:txBody>
      </p:sp>
      <p:sp>
        <p:nvSpPr>
          <p:cNvPr id="5" name="Google Shape;529;p45">
            <a:extLst>
              <a:ext uri="{FF2B5EF4-FFF2-40B4-BE49-F238E27FC236}">
                <a16:creationId xmlns:a16="http://schemas.microsoft.com/office/drawing/2014/main" id="{747A304A-36D0-4CCE-E476-C199039A777C}"/>
              </a:ext>
            </a:extLst>
          </p:cNvPr>
          <p:cNvSpPr txBox="1">
            <a:spLocks/>
          </p:cNvSpPr>
          <p:nvPr/>
        </p:nvSpPr>
        <p:spPr>
          <a:xfrm>
            <a:off x="-176753" y="147337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Font typeface="Century Gothic" panose="020B0502020202020204"/>
              <a:buNone/>
              <a:defRPr sz="3600" b="0" i="0" u="none" strike="noStrike" cap="none">
                <a:solidFill>
                  <a:srgbClr val="168DBA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>
              <a:buSzPts val="3600"/>
            </a:pPr>
            <a:r>
              <a:rPr lang="tr-CY" b="1" dirty="0"/>
              <a:t>Setting Sayfası-2</a:t>
            </a:r>
          </a:p>
        </p:txBody>
      </p:sp>
      <p:pic>
        <p:nvPicPr>
          <p:cNvPr id="7" name="Picture 6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9B705396-4AC7-8937-826E-10BF2AEE4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099" y="636992"/>
            <a:ext cx="2786801" cy="619289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C5D298D1-4071-B35F-3DEE-4FC437CD1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3799"/>
            <a:ext cx="30861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8A67DF-4CD1-0E7C-351E-1D04777A9E03}"/>
              </a:ext>
            </a:extLst>
          </p:cNvPr>
          <p:cNvSpPr/>
          <p:nvPr/>
        </p:nvSpPr>
        <p:spPr>
          <a:xfrm>
            <a:off x="9105900" y="2830749"/>
            <a:ext cx="3053676" cy="525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E5E495-2376-C6E0-11A6-EFFA07864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780" y="2461240"/>
            <a:ext cx="4687220" cy="439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2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"/>
          <p:cNvSpPr txBox="1">
            <a:spLocks noGrp="1"/>
          </p:cNvSpPr>
          <p:nvPr>
            <p:ph type="title"/>
          </p:nvPr>
        </p:nvSpPr>
        <p:spPr>
          <a:xfrm>
            <a:off x="1311579" y="47864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/>
              <a:t>İÇİNDEKİLER</a:t>
            </a:r>
          </a:p>
        </p:txBody>
      </p:sp>
      <p:sp>
        <p:nvSpPr>
          <p:cNvPr id="205" name="Google Shape;205;p4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2</a:t>
            </a:fld>
            <a:endParaRPr lang="tr-TR"/>
          </a:p>
        </p:txBody>
      </p:sp>
      <p:pic>
        <p:nvPicPr>
          <p:cNvPr id="206" name="Google Shape;206;p4"/>
          <p:cNvPicPr preferRelativeResize="0"/>
          <p:nvPr/>
        </p:nvPicPr>
        <p:blipFill rotWithShape="1">
          <a:blip r:embed="rId3"/>
          <a:srcRect l="7414" t="14357" r="29954"/>
          <a:stretch>
            <a:fillRect/>
          </a:stretch>
        </p:blipFill>
        <p:spPr>
          <a:xfrm>
            <a:off x="10026650" y="4741251"/>
            <a:ext cx="1812026" cy="2002768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7" name="Google Shape;207;p4"/>
          <p:cNvSpPr txBox="1"/>
          <p:nvPr/>
        </p:nvSpPr>
        <p:spPr>
          <a:xfrm>
            <a:off x="2592925" y="1152907"/>
            <a:ext cx="4848735" cy="544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800" i="0" u="none" strike="noStrike" cap="none" dirty="0">
              <a:solidFill>
                <a:srgbClr val="3F3F3F"/>
              </a:solidFill>
              <a:latin typeface="Century Gothic" panose="020B0502020202020204" pitchFamily="34" charset="0"/>
              <a:ea typeface="Century Gothic" panose="020B0502020202020204"/>
              <a:cs typeface="+mj-cs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CY" sz="1800" dirty="0">
                <a:solidFill>
                  <a:srgbClr val="3F3F3F"/>
                </a:solidFill>
                <a:latin typeface="Century Gothic" panose="020B0502020202020204" pitchFamily="34" charset="0"/>
                <a:ea typeface="Century Gothic" panose="020B0502020202020204"/>
                <a:cs typeface="+mj-cs"/>
                <a:sym typeface="Century Gothic" panose="020B0502020202020204"/>
              </a:rPr>
              <a:t>Uygulama </a:t>
            </a:r>
            <a:r>
              <a:rPr lang="tr-TR" sz="1800" i="0" u="none" strike="noStrike" cap="none" dirty="0">
                <a:solidFill>
                  <a:srgbClr val="3F3F3F"/>
                </a:solidFill>
                <a:latin typeface="Century Gothic" panose="020B0502020202020204" pitchFamily="34" charset="0"/>
                <a:ea typeface="Century Gothic" panose="020B0502020202020204"/>
                <a:cs typeface="+mj-cs"/>
                <a:sym typeface="Century Gothic" panose="020B0502020202020204"/>
              </a:rPr>
              <a:t>Amacı Nedir</a:t>
            </a:r>
            <a:r>
              <a:rPr lang="en-US" sz="1800" i="0" u="none" strike="noStrike" cap="none" dirty="0">
                <a:solidFill>
                  <a:srgbClr val="3F3F3F"/>
                </a:solidFill>
                <a:latin typeface="Century Gothic" panose="020B0502020202020204" pitchFamily="34" charset="0"/>
                <a:ea typeface="Century Gothic" panose="020B0502020202020204"/>
                <a:cs typeface="+mj-cs"/>
                <a:sym typeface="Century Gothic" panose="020B0502020202020204"/>
              </a:rPr>
              <a:t>?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en-US" sz="1800" i="0" u="none" strike="noStrike" cap="none" dirty="0">
                <a:solidFill>
                  <a:srgbClr val="3F3F3F"/>
                </a:solidFill>
                <a:latin typeface="Century Gothic" panose="020B0502020202020204" pitchFamily="34" charset="0"/>
                <a:ea typeface="Century Gothic" panose="020B0502020202020204"/>
                <a:cs typeface="+mj-cs"/>
                <a:sym typeface="Century Gothic" panose="020B0502020202020204"/>
              </a:rPr>
              <a:t>Figma </a:t>
            </a:r>
            <a:r>
              <a:rPr lang="tr-CY" sz="1800" i="0" u="none" strike="noStrike" cap="none" dirty="0">
                <a:solidFill>
                  <a:srgbClr val="3F3F3F"/>
                </a:solidFill>
                <a:latin typeface="Century Gothic" panose="020B0502020202020204" pitchFamily="34" charset="0"/>
                <a:ea typeface="Century Gothic" panose="020B0502020202020204"/>
                <a:cs typeface="+mj-cs"/>
                <a:sym typeface="Century Gothic" panose="020B0502020202020204"/>
              </a:rPr>
              <a:t>ü</a:t>
            </a:r>
            <a:r>
              <a:rPr lang="en-US" sz="1800" i="0" u="none" strike="noStrike" cap="none" dirty="0" err="1">
                <a:solidFill>
                  <a:srgbClr val="3F3F3F"/>
                </a:solidFill>
                <a:latin typeface="Century Gothic" panose="020B0502020202020204" pitchFamily="34" charset="0"/>
                <a:ea typeface="Century Gothic" panose="020B0502020202020204"/>
                <a:cs typeface="+mj-cs"/>
                <a:sym typeface="Century Gothic" panose="020B0502020202020204"/>
              </a:rPr>
              <a:t>zerinde</a:t>
            </a:r>
            <a:r>
              <a:rPr lang="en-US" sz="1800" i="0" u="none" strike="noStrike" cap="none" dirty="0">
                <a:solidFill>
                  <a:srgbClr val="3F3F3F"/>
                </a:solidFill>
                <a:latin typeface="Century Gothic" panose="020B0502020202020204" pitchFamily="34" charset="0"/>
                <a:ea typeface="Century Gothic" panose="020B0502020202020204"/>
                <a:cs typeface="+mj-cs"/>
                <a:sym typeface="Century Gothic" panose="020B0502020202020204"/>
              </a:rPr>
              <a:t> </a:t>
            </a:r>
            <a:r>
              <a:rPr lang="tr-CY" sz="1800" i="0" u="none" strike="noStrike" cap="none" dirty="0">
                <a:solidFill>
                  <a:srgbClr val="3F3F3F"/>
                </a:solidFill>
                <a:latin typeface="Century Gothic" panose="020B0502020202020204" pitchFamily="34" charset="0"/>
                <a:ea typeface="Century Gothic" panose="020B0502020202020204"/>
                <a:cs typeface="+mj-cs"/>
                <a:sym typeface="Century Gothic" panose="020B0502020202020204"/>
              </a:rPr>
              <a:t>tasarım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CY" sz="1800" i="0" u="none" strike="noStrike" cap="none" dirty="0">
                <a:solidFill>
                  <a:srgbClr val="3F3F3F"/>
                </a:solidFill>
                <a:latin typeface="Century Gothic" panose="020B0502020202020204" pitchFamily="34" charset="0"/>
                <a:ea typeface="Century Gothic" panose="020B0502020202020204"/>
                <a:cs typeface="+mj-cs"/>
                <a:sym typeface="Century Gothic" panose="020B0502020202020204"/>
              </a:rPr>
              <a:t>Widget tasarımı</a:t>
            </a:r>
            <a:endParaRPr lang="tr-TR" sz="1800" i="0" u="none" strike="noStrike" cap="none" dirty="0">
              <a:solidFill>
                <a:srgbClr val="3F3F3F"/>
              </a:solidFill>
              <a:latin typeface="Century Gothic" panose="020B0502020202020204" pitchFamily="34" charset="0"/>
              <a:ea typeface="Century Gothic" panose="020B0502020202020204"/>
              <a:cs typeface="+mj-cs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en-US" sz="1800" dirty="0">
                <a:solidFill>
                  <a:srgbClr val="3F3F3F"/>
                </a:solidFill>
                <a:latin typeface="Century Gothic" panose="020B0502020202020204" pitchFamily="34" charset="0"/>
                <a:ea typeface="Century Gothic" panose="020B0502020202020204"/>
                <a:cs typeface="+mj-cs"/>
                <a:sym typeface="Century Gothic" panose="020B0502020202020204"/>
              </a:rPr>
              <a:t>G</a:t>
            </a:r>
            <a:r>
              <a:rPr lang="tr-CY" sz="1800" dirty="0">
                <a:solidFill>
                  <a:srgbClr val="3F3F3F"/>
                </a:solidFill>
                <a:latin typeface="Century Gothic" panose="020B0502020202020204" pitchFamily="34" charset="0"/>
                <a:ea typeface="Century Gothic" panose="020B0502020202020204"/>
                <a:cs typeface="+mj-cs"/>
                <a:sym typeface="Century Gothic" panose="020B0502020202020204"/>
              </a:rPr>
              <a:t>riş sayfası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CY" sz="1800" dirty="0">
                <a:latin typeface="Century Gothic" panose="020B0502020202020204" pitchFamily="34" charset="0"/>
              </a:rPr>
              <a:t>Yeni k</a:t>
            </a:r>
            <a:r>
              <a:rPr lang="en-US" sz="1800" i="0" dirty="0" err="1">
                <a:effectLst/>
                <a:latin typeface="Century Gothic" panose="020B0502020202020204" pitchFamily="34" charset="0"/>
              </a:rPr>
              <a:t>ayıt</a:t>
            </a:r>
            <a:r>
              <a:rPr lang="en-US" sz="1800" i="0" dirty="0">
                <a:effectLst/>
                <a:latin typeface="Century Gothic" panose="020B0502020202020204" pitchFamily="34" charset="0"/>
              </a:rPr>
              <a:t> </a:t>
            </a:r>
            <a:r>
              <a:rPr lang="en-US" sz="1800" i="0" dirty="0" err="1">
                <a:effectLst/>
                <a:latin typeface="Century Gothic" panose="020B0502020202020204" pitchFamily="34" charset="0"/>
              </a:rPr>
              <a:t>sayfası</a:t>
            </a:r>
            <a:endParaRPr lang="tr-CY" sz="1800" i="0" u="none" strike="noStrike" cap="none" dirty="0">
              <a:solidFill>
                <a:srgbClr val="3F3F3F"/>
              </a:solidFill>
              <a:latin typeface="Century Gothic" panose="020B0502020202020204" pitchFamily="34" charset="0"/>
              <a:ea typeface="Century Gothic" panose="020B0502020202020204"/>
              <a:cs typeface="+mj-cs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CY" sz="1800" i="0" u="none" strike="noStrike" cap="none" dirty="0">
                <a:solidFill>
                  <a:srgbClr val="3F3F3F"/>
                </a:solidFill>
                <a:latin typeface="Century Gothic" panose="020B0502020202020204" pitchFamily="34" charset="0"/>
                <a:ea typeface="Century Gothic" panose="020B0502020202020204"/>
                <a:cs typeface="+mj-cs"/>
                <a:sym typeface="Century Gothic" panose="020B0502020202020204"/>
              </a:rPr>
              <a:t>Şifre değiştir sayfası</a:t>
            </a:r>
            <a:endParaRPr lang="tr-TR" sz="1800" i="0" u="none" strike="noStrike" cap="none" dirty="0">
              <a:solidFill>
                <a:srgbClr val="3F3F3F"/>
              </a:solidFill>
              <a:latin typeface="Century Gothic" panose="020B0502020202020204" pitchFamily="34" charset="0"/>
              <a:ea typeface="Century Gothic" panose="020B0502020202020204"/>
              <a:cs typeface="+mj-cs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CY" sz="1800" i="0" u="none" strike="noStrike" cap="none" dirty="0">
                <a:solidFill>
                  <a:srgbClr val="3F3F3F"/>
                </a:solidFill>
                <a:latin typeface="Century Gothic" panose="020B0502020202020204" pitchFamily="34" charset="0"/>
                <a:ea typeface="Century Gothic" panose="020B0502020202020204"/>
                <a:cs typeface="+mj-cs"/>
                <a:sym typeface="Century Gothic" panose="020B0502020202020204"/>
              </a:rPr>
              <a:t>Ana sayfası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CY" sz="1800" i="0" u="none" strike="noStrike" cap="none" dirty="0">
                <a:solidFill>
                  <a:srgbClr val="3F3F3F"/>
                </a:solidFill>
                <a:latin typeface="Century Gothic" panose="020B0502020202020204" pitchFamily="34" charset="0"/>
                <a:ea typeface="Century Gothic" panose="020B0502020202020204"/>
                <a:cs typeface="+mj-cs"/>
                <a:sym typeface="Century Gothic" panose="020B0502020202020204"/>
              </a:rPr>
              <a:t>mevcut projeler</a:t>
            </a:r>
            <a:r>
              <a:rPr lang="ar-SA" sz="1800" i="0" u="none" strike="noStrike" cap="none" dirty="0">
                <a:solidFill>
                  <a:srgbClr val="3F3F3F"/>
                </a:solidFill>
                <a:latin typeface="Century Gothic" panose="020B0502020202020204" pitchFamily="34" charset="0"/>
                <a:ea typeface="Century Gothic" panose="020B0502020202020204"/>
                <a:cs typeface="+mj-cs"/>
                <a:sym typeface="Century Gothic" panose="020B0502020202020204"/>
              </a:rPr>
              <a:t> </a:t>
            </a:r>
            <a:r>
              <a:rPr lang="tr-CY" sz="1800" i="0" u="none" strike="noStrike" cap="none" dirty="0">
                <a:solidFill>
                  <a:srgbClr val="3F3F3F"/>
                </a:solidFill>
                <a:latin typeface="Century Gothic" panose="020B0502020202020204" pitchFamily="34" charset="0"/>
                <a:ea typeface="Century Gothic" panose="020B0502020202020204"/>
                <a:cs typeface="+mj-cs"/>
                <a:sym typeface="Century Gothic" panose="020B0502020202020204"/>
              </a:rPr>
              <a:t>sayfa</a:t>
            </a:r>
            <a:r>
              <a:rPr lang="tr-CY" sz="1800" dirty="0">
                <a:solidFill>
                  <a:srgbClr val="3F3F3F"/>
                </a:solidFill>
                <a:latin typeface="Century Gothic" panose="020B0502020202020204" pitchFamily="34" charset="0"/>
                <a:ea typeface="Century Gothic" panose="020B0502020202020204"/>
                <a:cs typeface="+mj-cs"/>
                <a:sym typeface="Century Gothic" panose="020B0502020202020204"/>
              </a:rPr>
              <a:t>sı</a:t>
            </a:r>
            <a:endParaRPr lang="tr-CY" sz="1800" i="0" u="none" strike="noStrike" cap="none" dirty="0">
              <a:solidFill>
                <a:srgbClr val="3F3F3F"/>
              </a:solidFill>
              <a:latin typeface="Century Gothic" panose="020B0502020202020204" pitchFamily="34" charset="0"/>
              <a:ea typeface="Century Gothic" panose="020B0502020202020204"/>
              <a:cs typeface="+mj-cs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CY" sz="1800" dirty="0">
                <a:solidFill>
                  <a:srgbClr val="3F3F3F"/>
                </a:solidFill>
                <a:latin typeface="Century Gothic" panose="020B0502020202020204" pitchFamily="34" charset="0"/>
                <a:ea typeface="Century Gothic" panose="020B0502020202020204"/>
                <a:cs typeface="+mj-cs"/>
                <a:sym typeface="Century Gothic" panose="020B0502020202020204"/>
              </a:rPr>
              <a:t>İletişim ve genel sorular sayfası</a:t>
            </a:r>
            <a:endParaRPr lang="tr-TR" sz="1800" i="0" u="none" strike="noStrike" cap="none" dirty="0">
              <a:solidFill>
                <a:srgbClr val="3F3F3F"/>
              </a:solidFill>
              <a:latin typeface="Century Gothic" panose="020B0502020202020204" pitchFamily="34" charset="0"/>
              <a:ea typeface="Century Gothic" panose="020B0502020202020204"/>
              <a:cs typeface="+mj-cs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CY" sz="1800" dirty="0">
                <a:solidFill>
                  <a:srgbClr val="3F3F3F"/>
                </a:solidFill>
                <a:latin typeface="Century Gothic" panose="020B0502020202020204" pitchFamily="34" charset="0"/>
                <a:ea typeface="Century Gothic" panose="020B0502020202020204"/>
                <a:cs typeface="+mj-cs"/>
                <a:sym typeface="Century Gothic" panose="020B0502020202020204"/>
              </a:rPr>
              <a:t>Ayarlama sayfası</a:t>
            </a:r>
            <a:endParaRPr lang="tr-TR" sz="1800" i="0" u="none" strike="noStrike" cap="none" dirty="0">
              <a:solidFill>
                <a:srgbClr val="3F3F3F"/>
              </a:solidFill>
              <a:latin typeface="Century Gothic" panose="020B0502020202020204" pitchFamily="34" charset="0"/>
              <a:ea typeface="Century Gothic" panose="020B0502020202020204"/>
              <a:cs typeface="+mj-cs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CY" sz="1800" i="0" u="none" strike="noStrike" cap="none" dirty="0">
                <a:solidFill>
                  <a:srgbClr val="3F3F3F"/>
                </a:solidFill>
                <a:latin typeface="Century Gothic" panose="020B0502020202020204" pitchFamily="34" charset="0"/>
                <a:ea typeface="Century Gothic" panose="020B0502020202020204"/>
                <a:cs typeface="+mj-cs"/>
                <a:sym typeface="Century Gothic" panose="020B0502020202020204"/>
              </a:rPr>
              <a:t>Hakkına sayfası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CY" sz="1800" i="0" u="none" strike="noStrike" cap="none" dirty="0">
                <a:solidFill>
                  <a:srgbClr val="3F3F3F"/>
                </a:solidFill>
                <a:latin typeface="Century Gothic" panose="020B0502020202020204" pitchFamily="34" charset="0"/>
                <a:ea typeface="Century Gothic" panose="020B0502020202020204"/>
                <a:cs typeface="+mj-cs"/>
                <a:sym typeface="Century Gothic" panose="020B0502020202020204"/>
              </a:rPr>
              <a:t>kaynaklar</a:t>
            </a:r>
            <a:endParaRPr sz="1800" i="0" u="none" strike="noStrike" cap="none" dirty="0">
              <a:solidFill>
                <a:srgbClr val="3F3F3F"/>
              </a:solidFill>
              <a:latin typeface="Century Gothic" panose="020B0502020202020204" pitchFamily="34" charset="0"/>
              <a:ea typeface="Century Gothic" panose="020B0502020202020204"/>
              <a:cs typeface="+mj-cs"/>
              <a:sym typeface="Century Gothic" panose="020B0502020202020204"/>
            </a:endParaRPr>
          </a:p>
          <a:p>
            <a:pPr marL="342900" marR="0" lvl="0" indent="-236855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800" i="0" u="none" strike="noStrike" cap="none" dirty="0">
              <a:solidFill>
                <a:srgbClr val="3F3F3F"/>
              </a:solidFill>
              <a:latin typeface="Century Gothic" panose="020B0502020202020204" pitchFamily="34" charset="0"/>
              <a:ea typeface="Century Gothic" panose="020B0502020202020204"/>
              <a:cs typeface="+mj-cs"/>
              <a:sym typeface="Century Gothic" panose="020B0502020202020204"/>
            </a:endParaRPr>
          </a:p>
          <a:p>
            <a:pPr marL="342900" marR="0" lvl="0" indent="-236855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800" i="0" u="none" strike="noStrike" cap="none" dirty="0">
              <a:solidFill>
                <a:srgbClr val="3F3F3F"/>
              </a:solidFill>
              <a:latin typeface="Century Gothic" panose="020B0502020202020204" pitchFamily="34" charset="0"/>
              <a:ea typeface="Century Gothic" panose="020B0502020202020204"/>
              <a:cs typeface="+mj-cs"/>
              <a:sym typeface="Century Gothic" panose="020B0502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BF70A-DF0F-27CF-4676-1EA17DDC6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1695" y="1540189"/>
            <a:ext cx="3004192" cy="881998"/>
          </a:xfrm>
        </p:spPr>
        <p:txBody>
          <a:bodyPr/>
          <a:lstStyle/>
          <a:p>
            <a:pPr marL="114300" indent="0">
              <a:buNone/>
            </a:pPr>
            <a:r>
              <a:rPr lang="tr-CY" dirty="0"/>
              <a:t>3- Çikiş sayfası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E739C-7D8E-887F-E188-DA22026376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20</a:t>
            </a:fld>
            <a:endParaRPr lang="tr-TR"/>
          </a:p>
        </p:txBody>
      </p:sp>
      <p:sp>
        <p:nvSpPr>
          <p:cNvPr id="8" name="Google Shape;529;p45">
            <a:extLst>
              <a:ext uri="{FF2B5EF4-FFF2-40B4-BE49-F238E27FC236}">
                <a16:creationId xmlns:a16="http://schemas.microsoft.com/office/drawing/2014/main" id="{4CB5AE1A-8972-ECCF-FF74-1CC8E672591C}"/>
              </a:ext>
            </a:extLst>
          </p:cNvPr>
          <p:cNvSpPr txBox="1">
            <a:spLocks/>
          </p:cNvSpPr>
          <p:nvPr/>
        </p:nvSpPr>
        <p:spPr>
          <a:xfrm>
            <a:off x="194213" y="329899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Font typeface="Century Gothic" panose="020B0502020202020204"/>
              <a:buNone/>
              <a:defRPr sz="3600" b="0" i="0" u="none" strike="noStrike" cap="none">
                <a:solidFill>
                  <a:srgbClr val="168DBA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>
              <a:buSzPts val="3600"/>
            </a:pPr>
            <a:r>
              <a:rPr lang="tr-CY" b="1" dirty="0"/>
              <a:t>Setting Sayfası-2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9933E9-7C06-F5AF-BBFD-212BFFE4C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629" y="2422187"/>
            <a:ext cx="6988186" cy="4417559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4AB45BCC-57B9-6BD5-B077-715947B85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B1C8642-9CC3-DC55-30FB-2CA724D16431}"/>
              </a:ext>
            </a:extLst>
          </p:cNvPr>
          <p:cNvSpPr/>
          <p:nvPr/>
        </p:nvSpPr>
        <p:spPr>
          <a:xfrm>
            <a:off x="9105900" y="3356043"/>
            <a:ext cx="3086100" cy="661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8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16C94-3146-50A7-2857-598EDAC36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https://flutter.dev/</a:t>
            </a:r>
            <a:endParaRPr lang="tr-CY" dirty="0"/>
          </a:p>
          <a:p>
            <a:r>
              <a:rPr lang="en-US" dirty="0">
                <a:hlinkClick r:id="rId3"/>
              </a:rPr>
              <a:t>https://pub.dev/</a:t>
            </a:r>
            <a:endParaRPr lang="tr-CY" dirty="0"/>
          </a:p>
          <a:p>
            <a:r>
              <a:rPr lang="en-US" dirty="0">
                <a:hlinkClick r:id="rId4"/>
              </a:rPr>
              <a:t>https://firebase.google.com/docs</a:t>
            </a:r>
            <a:endParaRPr lang="tr-CY" dirty="0"/>
          </a:p>
          <a:p>
            <a:r>
              <a:rPr lang="en-US" dirty="0"/>
              <a:t>https://stackoverflow.com/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FEFE2-BF4C-A343-57B1-56A17DD54E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21</a:t>
            </a:fld>
            <a:endParaRPr lang="tr-TR"/>
          </a:p>
        </p:txBody>
      </p:sp>
      <p:sp>
        <p:nvSpPr>
          <p:cNvPr id="5" name="Google Shape;529;p45">
            <a:extLst>
              <a:ext uri="{FF2B5EF4-FFF2-40B4-BE49-F238E27FC236}">
                <a16:creationId xmlns:a16="http://schemas.microsoft.com/office/drawing/2014/main" id="{60F08F7A-9FA0-47BE-B4FF-D0332F301E06}"/>
              </a:ext>
            </a:extLst>
          </p:cNvPr>
          <p:cNvSpPr txBox="1">
            <a:spLocks/>
          </p:cNvSpPr>
          <p:nvPr/>
        </p:nvSpPr>
        <p:spPr>
          <a:xfrm>
            <a:off x="1311579" y="56373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Font typeface="Century Gothic" panose="020B0502020202020204"/>
              <a:buNone/>
              <a:defRPr sz="3600" b="0" i="0" u="none" strike="noStrike" cap="none">
                <a:solidFill>
                  <a:srgbClr val="168DBA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>
              <a:buSzPts val="3600"/>
            </a:pPr>
            <a:r>
              <a:rPr lang="tr-TR" b="1" dirty="0"/>
              <a:t>Yardımcı Kaynaklar</a:t>
            </a:r>
          </a:p>
        </p:txBody>
      </p:sp>
    </p:spTree>
    <p:extLst>
      <p:ext uri="{BB962C8B-B14F-4D97-AF65-F5344CB8AC3E}">
        <p14:creationId xmlns:p14="http://schemas.microsoft.com/office/powerpoint/2010/main" val="1963547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6"/>
          <p:cNvSpPr/>
          <p:nvPr/>
        </p:nvSpPr>
        <p:spPr>
          <a:xfrm>
            <a:off x="5872293" y="4384127"/>
            <a:ext cx="5972961" cy="223986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4BCE8"/>
              </a:gs>
              <a:gs pos="100000">
                <a:srgbClr val="21ACE1"/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539" name="Google Shape;539;p46"/>
          <p:cNvSpPr txBox="1">
            <a:spLocks noGrp="1"/>
          </p:cNvSpPr>
          <p:nvPr>
            <p:ph type="ctrTitle"/>
          </p:nvPr>
        </p:nvSpPr>
        <p:spPr>
          <a:xfrm>
            <a:off x="2810311" y="2667969"/>
            <a:ext cx="7768206" cy="88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 panose="020B0502020202020204"/>
              <a:buNone/>
            </a:pPr>
            <a:r>
              <a:rPr lang="tr-TR" b="1">
                <a:solidFill>
                  <a:schemeClr val="dk1"/>
                </a:solidFill>
              </a:rPr>
              <a:t>İlginiz için teşekkürler…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40" name="Google Shape;540;p46"/>
          <p:cNvSpPr txBox="1">
            <a:spLocks noGrp="1"/>
          </p:cNvSpPr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22</a:t>
            </a:fld>
            <a:endParaRPr lang="tr-TR"/>
          </a:p>
        </p:txBody>
      </p:sp>
      <p:sp>
        <p:nvSpPr>
          <p:cNvPr id="541" name="Google Shape;541;p46"/>
          <p:cNvSpPr txBox="1"/>
          <p:nvPr/>
        </p:nvSpPr>
        <p:spPr>
          <a:xfrm>
            <a:off x="6251099" y="4600165"/>
            <a:ext cx="5499078" cy="2015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Hazırlayan                  : </a:t>
            </a:r>
            <a:r>
              <a:rPr lang="tr-CY" sz="1600" b="1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Muhammed Kado</a:t>
            </a:r>
            <a:r>
              <a:rPr lang="tr-TR" sz="1600" b="1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19114040</a:t>
            </a:r>
            <a:r>
              <a:rPr lang="tr-CY" sz="1600" b="1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91</a:t>
            </a:r>
            <a:br>
              <a:rPr lang="tr-TR" sz="1600" b="1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</a:br>
            <a:r>
              <a:rPr lang="tr-TR" sz="1600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E-posta                       : </a:t>
            </a:r>
            <a:r>
              <a:rPr lang="tr-CY" sz="1600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mehmetkado9</a:t>
            </a:r>
            <a:r>
              <a:rPr lang="tr-TR" sz="1600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@gmail.com</a:t>
            </a:r>
            <a:endParaRPr sz="1600" dirty="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Tarih                            : 0</a:t>
            </a:r>
            <a:r>
              <a:rPr lang="tr-CY" sz="1600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2</a:t>
            </a:r>
            <a:r>
              <a:rPr lang="tr-TR" sz="1600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/0</a:t>
            </a:r>
            <a:r>
              <a:rPr lang="tr-CY" sz="1600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6</a:t>
            </a:r>
            <a:r>
              <a:rPr lang="tr-TR" sz="1600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/2022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Ders Yürütücüsü        : Doç. Dr. İsmail KIRBAŞ 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E-posta                       : ismkir@gmail.com</a:t>
            </a:r>
          </a:p>
        </p:txBody>
      </p:sp>
      <p:pic>
        <p:nvPicPr>
          <p:cNvPr id="542" name="Google Shape;542;p46" descr="Kurumsal Kimlik | Burdur Mehmet Akif Ersoy Üniversitesi"/>
          <p:cNvPicPr preferRelativeResize="0"/>
          <p:nvPr/>
        </p:nvPicPr>
        <p:blipFill rotWithShape="1">
          <a:blip r:embed="rId3"/>
          <a:srcRect l="10292" t="8690" r="10665" b="11290"/>
          <a:stretch>
            <a:fillRect/>
          </a:stretch>
        </p:blipFill>
        <p:spPr>
          <a:xfrm>
            <a:off x="4732786" y="370695"/>
            <a:ext cx="1992144" cy="685387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6"/>
          <p:cNvSpPr txBox="1"/>
          <p:nvPr/>
        </p:nvSpPr>
        <p:spPr>
          <a:xfrm>
            <a:off x="3575731" y="1214540"/>
            <a:ext cx="4427150" cy="941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tr-TR" sz="1800" b="1">
                <a:solidFill>
                  <a:schemeClr val="accent3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Flutter ile Mobil Programlamaya Giriş</a:t>
            </a:r>
            <a:endParaRPr sz="1800" b="1">
              <a:solidFill>
                <a:schemeClr val="accent3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545" name="Google Shape;545;p46"/>
          <p:cNvSpPr/>
          <p:nvPr/>
        </p:nvSpPr>
        <p:spPr>
          <a:xfrm>
            <a:off x="351927" y="1532752"/>
            <a:ext cx="2960411" cy="30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 b="1" u="sng" cap="none">
                <a:solidFill>
                  <a:schemeClr val="accen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  <a:hlinkClick r:id="rId4"/>
              </a:rPr>
              <a:t>www.youtube.com/BMderslerim</a:t>
            </a:r>
            <a:endParaRPr sz="1400" b="1" cap="none">
              <a:solidFill>
                <a:schemeClr val="accen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547" name="Google Shape;547;p46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863846" y="301855"/>
            <a:ext cx="1538674" cy="1538674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2" name="Picture 0"/>
          <p:cNvPicPr>
            <a:picLocks noChangeAspect="1"/>
          </p:cNvPicPr>
          <p:nvPr/>
        </p:nvPicPr>
        <p:blipFill>
          <a:blip r:embed="rId6"/>
          <a:srcRect l="10317" t="21650" r="10308" b="21650"/>
          <a:stretch>
            <a:fillRect/>
          </a:stretch>
        </p:blipFill>
        <p:spPr>
          <a:xfrm>
            <a:off x="839470" y="188595"/>
            <a:ext cx="1757045" cy="1255395"/>
          </a:xfrm>
          <a:prstGeom prst="rect">
            <a:avLst/>
          </a:prstGeom>
        </p:spPr>
      </p:pic>
      <p:pic>
        <p:nvPicPr>
          <p:cNvPr id="100" name="Picture 99"/>
          <p:cNvPicPr/>
          <p:nvPr/>
        </p:nvPicPr>
        <p:blipFill>
          <a:blip r:embed="rId7"/>
          <a:stretch>
            <a:fillRect/>
          </a:stretch>
        </p:blipFill>
        <p:spPr>
          <a:xfrm>
            <a:off x="2135505" y="4365625"/>
            <a:ext cx="2952115" cy="228473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"/>
          <p:cNvSpPr txBox="1">
            <a:spLocks noGrp="1"/>
          </p:cNvSpPr>
          <p:nvPr>
            <p:ph type="title"/>
          </p:nvPr>
        </p:nvSpPr>
        <p:spPr>
          <a:xfrm>
            <a:off x="1311579" y="5512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CY" b="1" dirty="0"/>
              <a:t>Uygulamanın amacı</a:t>
            </a:r>
            <a:endParaRPr lang="tr-TR" b="1" dirty="0"/>
          </a:p>
        </p:txBody>
      </p:sp>
      <p:sp>
        <p:nvSpPr>
          <p:cNvPr id="213" name="Google Shape;213;p5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3</a:t>
            </a:fld>
            <a:endParaRPr lang="tr-TR"/>
          </a:p>
        </p:txBody>
      </p:sp>
      <p:pic>
        <p:nvPicPr>
          <p:cNvPr id="214" name="Google Shape;214;p5"/>
          <p:cNvPicPr preferRelativeResize="0"/>
          <p:nvPr/>
        </p:nvPicPr>
        <p:blipFill rotWithShape="1">
          <a:blip r:embed="rId3"/>
          <a:srcRect l="7414" t="14357" r="29954"/>
          <a:stretch>
            <a:fillRect/>
          </a:stretch>
        </p:blipFill>
        <p:spPr>
          <a:xfrm>
            <a:off x="10026650" y="4741251"/>
            <a:ext cx="1812026" cy="2002768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5" name="Google Shape;215;p5"/>
          <p:cNvSpPr txBox="1">
            <a:spLocks noGrp="1"/>
          </p:cNvSpPr>
          <p:nvPr>
            <p:ph type="body" idx="1"/>
          </p:nvPr>
        </p:nvSpPr>
        <p:spPr>
          <a:xfrm>
            <a:off x="1162024" y="1791019"/>
            <a:ext cx="7889307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tr-CY" sz="1800" dirty="0"/>
              <a:t>B</a:t>
            </a:r>
            <a:r>
              <a:rPr lang="en-US" sz="1800" dirty="0"/>
              <a:t>u </a:t>
            </a:r>
            <a:r>
              <a:rPr lang="en-US" sz="1800" dirty="0" err="1"/>
              <a:t>uygulama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şirkete</a:t>
            </a:r>
            <a:r>
              <a:rPr lang="en-US" sz="1800" dirty="0"/>
              <a:t> </a:t>
            </a:r>
            <a:r>
              <a:rPr lang="tr-CY" sz="1800" dirty="0"/>
              <a:t>aittir</a:t>
            </a:r>
            <a:r>
              <a:rPr lang="en-US" sz="1800" dirty="0"/>
              <a:t> </a:t>
            </a:r>
            <a:r>
              <a:rPr lang="en-US" sz="1800" dirty="0" err="1"/>
              <a:t>şirket</a:t>
            </a:r>
            <a:r>
              <a:rPr lang="en-US" sz="1800" dirty="0"/>
              <a:t> </a:t>
            </a:r>
            <a:r>
              <a:rPr lang="en-US" sz="1800" dirty="0" err="1"/>
              <a:t>çindan</a:t>
            </a:r>
            <a:r>
              <a:rPr lang="en-US" sz="1800" dirty="0"/>
              <a:t> </a:t>
            </a:r>
            <a:r>
              <a:rPr lang="en-US" sz="1800" dirty="0" err="1"/>
              <a:t>yapay</a:t>
            </a:r>
            <a:r>
              <a:rPr lang="en-US" sz="1800" dirty="0"/>
              <a:t> </a:t>
            </a:r>
            <a:r>
              <a:rPr lang="en-US" sz="1800" dirty="0" err="1"/>
              <a:t>zeka</a:t>
            </a:r>
            <a:r>
              <a:rPr lang="en-US" sz="1800" dirty="0"/>
              <a:t> </a:t>
            </a:r>
            <a:r>
              <a:rPr lang="en-US" sz="1800" dirty="0" err="1"/>
              <a:t>projeleri</a:t>
            </a:r>
            <a:r>
              <a:rPr lang="en-US" sz="1800" dirty="0"/>
              <a:t> </a:t>
            </a:r>
            <a:r>
              <a:rPr lang="en-US" sz="1800" dirty="0" err="1"/>
              <a:t>oliyor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tr-CY" sz="1800" dirty="0"/>
              <a:t>elamanlarına</a:t>
            </a:r>
            <a:r>
              <a:rPr lang="en-US" sz="1800" dirty="0"/>
              <a:t> </a:t>
            </a:r>
            <a:r>
              <a:rPr lang="en-US" sz="1800" dirty="0" err="1"/>
              <a:t>dagıtıyor</a:t>
            </a:r>
            <a:r>
              <a:rPr lang="tr-CY" dirty="0"/>
              <a:t>.</a:t>
            </a:r>
            <a:r>
              <a:rPr lang="en-US" sz="1800" dirty="0"/>
              <a:t> </a:t>
            </a: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tr-CY" sz="1800" dirty="0"/>
              <a:t>B</a:t>
            </a:r>
            <a:r>
              <a:rPr lang="en-US" sz="1800" dirty="0"/>
              <a:t>u </a:t>
            </a:r>
            <a:r>
              <a:rPr lang="tr-TR" sz="1800" dirty="0"/>
              <a:t>uygulama</a:t>
            </a:r>
            <a:r>
              <a:rPr lang="en-US" sz="1800" dirty="0"/>
              <a:t> </a:t>
            </a:r>
            <a:r>
              <a:rPr lang="en-US" sz="1800" dirty="0" err="1"/>
              <a:t>sayesınde</a:t>
            </a:r>
            <a:r>
              <a:rPr lang="en-US" sz="1800" dirty="0"/>
              <a:t> </a:t>
            </a:r>
            <a:r>
              <a:rPr lang="en-US" sz="1800" dirty="0" err="1"/>
              <a:t>calışan</a:t>
            </a:r>
            <a:r>
              <a:rPr lang="en-US" sz="1800" dirty="0"/>
              <a:t> </a:t>
            </a:r>
            <a:r>
              <a:rPr lang="en-US" sz="1800" dirty="0" err="1"/>
              <a:t>üyeler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çalışmak</a:t>
            </a:r>
            <a:r>
              <a:rPr lang="en-US" sz="1800" dirty="0"/>
              <a:t> </a:t>
            </a:r>
            <a:r>
              <a:rPr lang="en-US" sz="1800" dirty="0" err="1"/>
              <a:t>isteyen</a:t>
            </a:r>
            <a:r>
              <a:rPr lang="en-US" sz="1800" dirty="0"/>
              <a:t> yeni </a:t>
            </a:r>
            <a:r>
              <a:rPr lang="en-US" sz="1800" dirty="0" err="1"/>
              <a:t>üyeler</a:t>
            </a:r>
            <a:r>
              <a:rPr lang="en-US" sz="1800" dirty="0"/>
              <a:t> </a:t>
            </a:r>
            <a:r>
              <a:rPr lang="en-US" sz="1800" dirty="0" err="1"/>
              <a:t>şirkete</a:t>
            </a:r>
            <a:r>
              <a:rPr lang="en-US" sz="1800" dirty="0"/>
              <a:t> </a:t>
            </a:r>
            <a:r>
              <a:rPr lang="en-US" sz="1800" dirty="0" err="1"/>
              <a:t>hangi</a:t>
            </a:r>
            <a:r>
              <a:rPr lang="en-US" sz="1800" dirty="0"/>
              <a:t> </a:t>
            </a:r>
            <a:r>
              <a:rPr lang="en-US" sz="1800" dirty="0" err="1"/>
              <a:t>projeler</a:t>
            </a:r>
            <a:r>
              <a:rPr lang="en-US" sz="1800" dirty="0"/>
              <a:t> </a:t>
            </a:r>
            <a:r>
              <a:rPr lang="en-US" sz="1800" dirty="0" err="1"/>
              <a:t>oldugunu</a:t>
            </a:r>
            <a:r>
              <a:rPr lang="en-US" sz="1800" dirty="0"/>
              <a:t> </a:t>
            </a:r>
            <a:r>
              <a:rPr lang="en-US" sz="1800" dirty="0" err="1"/>
              <a:t>görecekler</a:t>
            </a:r>
            <a:r>
              <a:rPr lang="en-US" sz="1800" dirty="0"/>
              <a:t>, </a:t>
            </a:r>
            <a:r>
              <a:rPr lang="en-US" sz="1800" dirty="0" err="1"/>
              <a:t>ayni</a:t>
            </a:r>
            <a:r>
              <a:rPr lang="en-US" sz="1800" dirty="0"/>
              <a:t> </a:t>
            </a:r>
            <a:r>
              <a:rPr lang="en-US" sz="1800" dirty="0" err="1"/>
              <a:t>zamanda</a:t>
            </a:r>
            <a:r>
              <a:rPr lang="en-US" sz="1800" dirty="0"/>
              <a:t> </a:t>
            </a:r>
            <a:r>
              <a:rPr lang="en-US" sz="1800" dirty="0" err="1"/>
              <a:t>şirketin</a:t>
            </a:r>
            <a:r>
              <a:rPr lang="en-US" sz="1800" dirty="0"/>
              <a:t>  </a:t>
            </a:r>
            <a:r>
              <a:rPr lang="en-US" sz="1800" dirty="0" err="1"/>
              <a:t>aldıgı</a:t>
            </a:r>
            <a:r>
              <a:rPr lang="en-US" sz="1800" dirty="0"/>
              <a:t> </a:t>
            </a:r>
            <a:r>
              <a:rPr lang="en-US" sz="1800" dirty="0" err="1"/>
              <a:t>eski</a:t>
            </a:r>
            <a:r>
              <a:rPr lang="en-US" sz="1800" dirty="0"/>
              <a:t> </a:t>
            </a:r>
            <a:r>
              <a:rPr lang="en-US" sz="1800" dirty="0" err="1"/>
              <a:t>projeri</a:t>
            </a:r>
            <a:r>
              <a:rPr lang="en-US" sz="1800" dirty="0"/>
              <a:t> </a:t>
            </a:r>
            <a:r>
              <a:rPr lang="en-US" sz="1800" dirty="0" err="1"/>
              <a:t>görebilirler</a:t>
            </a:r>
            <a:r>
              <a:rPr lang="en-US" sz="1800" dirty="0"/>
              <a:t>. </a:t>
            </a:r>
            <a:r>
              <a:rPr sz="1800" dirty="0"/>
              <a:t>  </a:t>
            </a:r>
          </a:p>
        </p:txBody>
      </p:sp>
      <p:pic>
        <p:nvPicPr>
          <p:cNvPr id="216" name="Google Shape;216;p5" descr="http://res.freestockphotos.biz/pictures/14/14296-illustration-of-an-open-book-pv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-877219">
            <a:off x="9168456" y="554686"/>
            <a:ext cx="2587625" cy="24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49F4-DDA2-2CA5-0468-2C66155B8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7582" y="149941"/>
            <a:ext cx="6302137" cy="637841"/>
          </a:xfrm>
        </p:spPr>
        <p:txBody>
          <a:bodyPr>
            <a:noAutofit/>
          </a:bodyPr>
          <a:lstStyle/>
          <a:p>
            <a:pPr marR="0" lvl="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b="1" i="0" u="none" strike="noStrike" cap="none" dirty="0">
                <a:latin typeface="Century Gothic" panose="020B0502020202020204" pitchFamily="34" charset="0"/>
                <a:ea typeface="Century Gothic" panose="020B0502020202020204"/>
                <a:cs typeface="+mj-cs"/>
                <a:sym typeface="Century Gothic" panose="020B0502020202020204"/>
              </a:rPr>
              <a:t>Figma </a:t>
            </a:r>
            <a:r>
              <a:rPr lang="tr-CY" b="1" i="0" u="none" strike="noStrike" cap="none" dirty="0">
                <a:latin typeface="Century Gothic" panose="020B0502020202020204" pitchFamily="34" charset="0"/>
                <a:ea typeface="Century Gothic" panose="020B0502020202020204"/>
                <a:cs typeface="+mj-cs"/>
                <a:sym typeface="Century Gothic" panose="020B0502020202020204"/>
              </a:rPr>
              <a:t>ü</a:t>
            </a:r>
            <a:r>
              <a:rPr lang="en-US" b="1" i="0" u="none" strike="noStrike" cap="none" dirty="0" err="1">
                <a:latin typeface="Century Gothic" panose="020B0502020202020204" pitchFamily="34" charset="0"/>
                <a:ea typeface="Century Gothic" panose="020B0502020202020204"/>
                <a:cs typeface="+mj-cs"/>
                <a:sym typeface="Century Gothic" panose="020B0502020202020204"/>
              </a:rPr>
              <a:t>zerinde</a:t>
            </a:r>
            <a:r>
              <a:rPr lang="en-US" b="1" i="0" u="none" strike="noStrike" cap="none" dirty="0">
                <a:latin typeface="Century Gothic" panose="020B0502020202020204" pitchFamily="34" charset="0"/>
                <a:ea typeface="Century Gothic" panose="020B0502020202020204"/>
                <a:cs typeface="+mj-cs"/>
                <a:sym typeface="Century Gothic" panose="020B0502020202020204"/>
              </a:rPr>
              <a:t> </a:t>
            </a:r>
            <a:r>
              <a:rPr lang="tr-CY" b="1" i="0" u="none" strike="noStrike" cap="none" dirty="0">
                <a:latin typeface="Century Gothic" panose="020B0502020202020204" pitchFamily="34" charset="0"/>
                <a:ea typeface="Century Gothic" panose="020B0502020202020204"/>
                <a:cs typeface="+mj-cs"/>
                <a:sym typeface="Century Gothic" panose="020B0502020202020204"/>
              </a:rPr>
              <a:t>tasarım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24D4F-7BE4-51AB-94E1-1F9AA7B380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4</a:t>
            </a:fld>
            <a:endParaRPr lang="tr-T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B49A7F-3460-CAA1-CE19-00691638A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672" y="1661478"/>
            <a:ext cx="8076368" cy="4584953"/>
          </a:xfrm>
          <a:prstGeom prst="rect">
            <a:avLst/>
          </a:prstGeom>
        </p:spPr>
      </p:pic>
      <p:sp>
        <p:nvSpPr>
          <p:cNvPr id="15" name="Google Shape;215;p5">
            <a:extLst>
              <a:ext uri="{FF2B5EF4-FFF2-40B4-BE49-F238E27FC236}">
                <a16:creationId xmlns:a16="http://schemas.microsoft.com/office/drawing/2014/main" id="{A1416099-4652-8C3A-06D0-D73018B81F9B}"/>
              </a:ext>
            </a:extLst>
          </p:cNvPr>
          <p:cNvSpPr txBox="1">
            <a:spLocks/>
          </p:cNvSpPr>
          <p:nvPr/>
        </p:nvSpPr>
        <p:spPr>
          <a:xfrm>
            <a:off x="649298" y="1661479"/>
            <a:ext cx="3244521" cy="2112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6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4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marL="0" indent="0">
              <a:buFont typeface="Noto Sans Symbols"/>
              <a:buNone/>
            </a:pPr>
            <a:r>
              <a:rPr lang="en-US" dirty="0"/>
              <a:t>Ilk </a:t>
            </a:r>
            <a:r>
              <a:rPr lang="tr-CY" dirty="0"/>
              <a:t>önce Figmada aklimdaki tasarımı çizdim</a:t>
            </a:r>
          </a:p>
          <a:p>
            <a:pPr marL="0" indent="0">
              <a:buFont typeface="Noto Sans Symbols"/>
              <a:buNone/>
            </a:pPr>
            <a:r>
              <a:rPr lang="tr-CY" dirty="0"/>
              <a:t>bütün sayfalar çizmeye çalıştim ayni zamanda renkleri seçtim </a:t>
            </a:r>
          </a:p>
        </p:txBody>
      </p:sp>
    </p:spTree>
    <p:extLst>
      <p:ext uri="{BB962C8B-B14F-4D97-AF65-F5344CB8AC3E}">
        <p14:creationId xmlns:p14="http://schemas.microsoft.com/office/powerpoint/2010/main" val="3227348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>
            <a:spLocks noGrp="1"/>
          </p:cNvSpPr>
          <p:nvPr>
            <p:ph type="title"/>
          </p:nvPr>
        </p:nvSpPr>
        <p:spPr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CY" b="1" dirty="0"/>
              <a:t>Widget Tasarimi</a:t>
            </a:r>
            <a:endParaRPr lang="tr-TR" b="1" dirty="0"/>
          </a:p>
        </p:txBody>
      </p:sp>
      <p:sp>
        <p:nvSpPr>
          <p:cNvPr id="222" name="Google Shape;222;p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5</a:t>
            </a:fld>
            <a:endParaRPr lang="tr-TR"/>
          </a:p>
        </p:txBody>
      </p:sp>
      <p:sp>
        <p:nvSpPr>
          <p:cNvPr id="223" name="Google Shape;223;p6"/>
          <p:cNvSpPr txBox="1">
            <a:spLocks noGrp="1"/>
          </p:cNvSpPr>
          <p:nvPr>
            <p:ph type="body" idx="1"/>
          </p:nvPr>
        </p:nvSpPr>
        <p:spPr>
          <a:xfrm>
            <a:off x="58096" y="1445047"/>
            <a:ext cx="3481050" cy="3058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"/>
            </a:pPr>
            <a:r>
              <a:rPr lang="en-US" sz="1800" dirty="0" err="1"/>
              <a:t>TextFormField</a:t>
            </a:r>
            <a:r>
              <a:rPr lang="en-US" sz="1800" dirty="0"/>
              <a:t> widget</a:t>
            </a:r>
            <a:r>
              <a:rPr lang="tr-CY" dirty="0"/>
              <a:t>i</a:t>
            </a:r>
            <a:r>
              <a:rPr lang="en-US" sz="1800" dirty="0" err="1"/>
              <a:t>ni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yerden</a:t>
            </a:r>
            <a:r>
              <a:rPr lang="en-US" sz="1800" dirty="0"/>
              <a:t> </a:t>
            </a:r>
            <a:r>
              <a:rPr lang="en-US" sz="1800" dirty="0" err="1"/>
              <a:t>fazla</a:t>
            </a:r>
            <a:r>
              <a:rPr lang="en-US" sz="1800" dirty="0"/>
              <a:t> </a:t>
            </a:r>
            <a:r>
              <a:rPr lang="en-US" sz="1800" dirty="0" err="1"/>
              <a:t>ku</a:t>
            </a:r>
            <a:r>
              <a:rPr lang="tr-CY" sz="1800" dirty="0"/>
              <a:t>l</a:t>
            </a:r>
            <a:r>
              <a:rPr lang="en-US" sz="1800" dirty="0" err="1"/>
              <a:t>lanacag</a:t>
            </a:r>
            <a:r>
              <a:rPr lang="tr-CY" sz="1800" dirty="0"/>
              <a:t>ı</a:t>
            </a:r>
            <a:r>
              <a:rPr lang="en-US" sz="1800" dirty="0"/>
              <a:t>m </a:t>
            </a:r>
            <a:r>
              <a:rPr lang="en-US" sz="1800" dirty="0" err="1"/>
              <a:t>i</a:t>
            </a:r>
            <a:r>
              <a:rPr lang="tr-CY" sz="1800" dirty="0"/>
              <a:t>çin kendime özel bir widget tasarladim</a:t>
            </a:r>
            <a:r>
              <a:rPr lang="en-US" sz="1800" dirty="0"/>
              <a:t> </a:t>
            </a:r>
            <a:r>
              <a:rPr lang="en-US" sz="1800" dirty="0" err="1"/>
              <a:t>defoultformfield</a:t>
            </a:r>
            <a:r>
              <a:rPr lang="en-US" sz="1800" dirty="0"/>
              <a:t> ad</a:t>
            </a:r>
            <a:r>
              <a:rPr lang="tr-CY" sz="1800" dirty="0"/>
              <a:t>ı</a:t>
            </a:r>
            <a:r>
              <a:rPr lang="en-US" sz="1800" dirty="0" err="1"/>
              <a:t>nda</a:t>
            </a:r>
            <a:endParaRPr lang="tr-CY" sz="18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"/>
            </a:pPr>
            <a:endParaRPr lang="tr-CY" sz="18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"/>
            </a:pPr>
            <a:r>
              <a:rPr lang="tr-CY" dirty="0"/>
              <a:t>İconu, texti ve keybord turunu parametra olarak veriyoruz</a:t>
            </a:r>
            <a:r>
              <a:rPr lang="tr-CY" sz="1800" dirty="0"/>
              <a:t>   </a:t>
            </a:r>
            <a:endParaRPr lang="tr-TR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F1B534-45D8-9748-4170-92F5D9EAF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146" y="1562412"/>
            <a:ext cx="5916950" cy="5295588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12FCBD0-3B75-5CA9-436C-C4B9DAAB1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D95FE-0054-9737-B7EE-9F8FDE6EA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657" y="306884"/>
            <a:ext cx="5231220" cy="747490"/>
          </a:xfrm>
        </p:spPr>
        <p:txBody>
          <a:bodyPr>
            <a:normAutofit fontScale="90000"/>
          </a:bodyPr>
          <a:lstStyle/>
          <a:p>
            <a:r>
              <a:rPr lang="tr-CY" b="1" dirty="0"/>
              <a:t>Button Widgeti Tasarimi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9970F-8D1D-78C7-55B0-D5186F017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667" y="1540189"/>
            <a:ext cx="4025596" cy="2662160"/>
          </a:xfrm>
        </p:spPr>
        <p:txBody>
          <a:bodyPr>
            <a:normAutofit/>
          </a:bodyPr>
          <a:lstStyle/>
          <a:p>
            <a:r>
              <a:rPr lang="tr-CY" dirty="0"/>
              <a:t>MaterialButton bir screendan fazla kulanacagim için özel bir widget tasarladım</a:t>
            </a:r>
          </a:p>
          <a:p>
            <a:r>
              <a:rPr lang="tr-CY" dirty="0"/>
              <a:t>Texti ve şekli , parametre olarak veriyoruz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CEDC7-04A5-8C1A-3202-3D843891F6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6</a:t>
            </a:fld>
            <a:endParaRPr lang="tr-T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9AC11-05E7-F18B-76D8-5F1B1D59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263" y="1216312"/>
            <a:ext cx="6591492" cy="5641688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FDA61AF-5FA3-B696-841F-8FBB3C79F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31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"/>
          <p:cNvSpPr txBox="1">
            <a:spLocks noGrp="1"/>
          </p:cNvSpPr>
          <p:nvPr>
            <p:ph type="title"/>
          </p:nvPr>
        </p:nvSpPr>
        <p:spPr>
          <a:xfrm>
            <a:off x="2699442" y="409580"/>
            <a:ext cx="3513339" cy="846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en-US" b="1" dirty="0" err="1"/>
              <a:t>Gri</a:t>
            </a:r>
            <a:r>
              <a:rPr lang="tr-CY" b="1" dirty="0"/>
              <a:t>ş sayfası</a:t>
            </a:r>
            <a:endParaRPr lang="tr-TR" b="1" dirty="0"/>
          </a:p>
        </p:txBody>
      </p:sp>
      <p:sp>
        <p:nvSpPr>
          <p:cNvPr id="230" name="Google Shape;230;p7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7</a:t>
            </a:fld>
            <a:endParaRPr lang="tr-TR"/>
          </a:p>
        </p:txBody>
      </p:sp>
      <p:sp>
        <p:nvSpPr>
          <p:cNvPr id="231" name="Google Shape;231;p7"/>
          <p:cNvSpPr txBox="1">
            <a:spLocks noGrp="1"/>
          </p:cNvSpPr>
          <p:nvPr>
            <p:ph type="body" idx="1"/>
          </p:nvPr>
        </p:nvSpPr>
        <p:spPr>
          <a:xfrm>
            <a:off x="531811" y="2039607"/>
            <a:ext cx="7848600" cy="3330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1"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"/>
            </a:pPr>
            <a:r>
              <a:rPr lang="tr-CY" dirty="0"/>
              <a:t>Ilk önce şirketin logosunu koydum</a:t>
            </a:r>
            <a:endParaRPr lang="tr-TR" sz="1800"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"/>
            </a:pPr>
            <a:r>
              <a:rPr lang="tr-CY" sz="1800" dirty="0"/>
              <a:t>Ikitane önceden  tasarladiğim textFromField kulandim Email ve Password için.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"/>
            </a:pPr>
            <a:r>
              <a:rPr lang="tr-CY" sz="1800" dirty="0"/>
              <a:t>Ayni şekilde button için 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"/>
            </a:pPr>
            <a:r>
              <a:rPr lang="tr-CY" dirty="0"/>
              <a:t>Register now basarak yeni hesap oluşturlama sayfasına gidiyor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"/>
            </a:pPr>
            <a:r>
              <a:rPr lang="tr-CY" sz="1800" dirty="0"/>
              <a:t>Forget password basarak şifre değiştirme sayfasına gidiyor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B1C21AC-2A39-62FD-E20E-01BF06736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"/>
          <p:cNvSpPr txBox="1">
            <a:spLocks noGrp="1"/>
          </p:cNvSpPr>
          <p:nvPr>
            <p:ph type="title"/>
          </p:nvPr>
        </p:nvSpPr>
        <p:spPr>
          <a:xfrm>
            <a:off x="3198746" y="0"/>
            <a:ext cx="4447195" cy="823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R="0" lvl="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tr-CY" sz="3600" b="1" dirty="0">
                <a:latin typeface="Century Gothic" panose="020B0502020202020204" pitchFamily="34" charset="0"/>
              </a:rPr>
              <a:t>Yeni k</a:t>
            </a:r>
            <a:r>
              <a:rPr lang="en-US" sz="3600" b="1" i="0" dirty="0" err="1">
                <a:effectLst/>
                <a:latin typeface="Century Gothic" panose="020B0502020202020204" pitchFamily="34" charset="0"/>
              </a:rPr>
              <a:t>ayıt</a:t>
            </a:r>
            <a:r>
              <a:rPr lang="en-US" sz="3600" b="1" i="0" dirty="0">
                <a:effectLst/>
                <a:latin typeface="Century Gothic" panose="020B0502020202020204" pitchFamily="34" charset="0"/>
              </a:rPr>
              <a:t> </a:t>
            </a:r>
            <a:r>
              <a:rPr lang="en-US" sz="3600" b="1" i="0" dirty="0" err="1">
                <a:effectLst/>
                <a:latin typeface="Century Gothic" panose="020B0502020202020204" pitchFamily="34" charset="0"/>
              </a:rPr>
              <a:t>sayfası</a:t>
            </a:r>
            <a:endParaRPr lang="tr-CY" sz="3600" b="1" i="0" u="none" strike="noStrike" cap="none" dirty="0">
              <a:solidFill>
                <a:srgbClr val="3F3F3F"/>
              </a:solidFill>
              <a:latin typeface="Century Gothic" panose="020B0502020202020204" pitchFamily="34" charset="0"/>
              <a:ea typeface="Century Gothic" panose="020B0502020202020204"/>
              <a:cs typeface="+mj-cs"/>
              <a:sym typeface="Century Gothic" panose="020B0502020202020204"/>
            </a:endParaRPr>
          </a:p>
        </p:txBody>
      </p:sp>
      <p:sp>
        <p:nvSpPr>
          <p:cNvPr id="238" name="Google Shape;238;p8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8</a:t>
            </a:fld>
            <a:endParaRPr lang="tr-TR"/>
          </a:p>
        </p:txBody>
      </p:sp>
      <p:pic>
        <p:nvPicPr>
          <p:cNvPr id="239" name="Google Shape;239;p8"/>
          <p:cNvPicPr preferRelativeResize="0"/>
          <p:nvPr/>
        </p:nvPicPr>
        <p:blipFill rotWithShape="1">
          <a:blip r:embed="rId3"/>
          <a:srcRect l="7414" t="14357" r="29954"/>
          <a:stretch>
            <a:fillRect/>
          </a:stretch>
        </p:blipFill>
        <p:spPr>
          <a:xfrm>
            <a:off x="10026650" y="4741251"/>
            <a:ext cx="1812026" cy="2002768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0" name="Google Shape;240;p8"/>
          <p:cNvSpPr txBox="1">
            <a:spLocks noGrp="1"/>
          </p:cNvSpPr>
          <p:nvPr>
            <p:ph type="body" idx="1"/>
          </p:nvPr>
        </p:nvSpPr>
        <p:spPr>
          <a:xfrm>
            <a:off x="145915" y="1361353"/>
            <a:ext cx="4241258" cy="4241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"/>
            </a:pPr>
            <a:r>
              <a:rPr lang="tr-CY" sz="1800" dirty="0"/>
              <a:t>Burada yeni üyeler için adı ,email, şifre ve yaş yazacaklar.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tr-CY" sz="1800" dirty="0"/>
              <a:t>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"/>
            </a:pPr>
            <a:r>
              <a:rPr lang="tr-CY" dirty="0"/>
              <a:t>4 tane </a:t>
            </a:r>
            <a:r>
              <a:rPr lang="en-US" sz="1800" dirty="0" err="1"/>
              <a:t>TextFormField</a:t>
            </a:r>
            <a:r>
              <a:rPr lang="tr-CY" sz="1800" dirty="0"/>
              <a:t> kulandim ve bir tane  button.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"/>
            </a:pPr>
            <a:endParaRPr lang="tr-CY" sz="18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"/>
            </a:pPr>
            <a:r>
              <a:rPr lang="tr-CY" sz="1800" dirty="0"/>
              <a:t>bütün</a:t>
            </a:r>
            <a:r>
              <a:rPr lang="tr-CY" dirty="0"/>
              <a:t> kayıdlar </a:t>
            </a:r>
            <a:r>
              <a:rPr lang="tr-CY" sz="1800" dirty="0"/>
              <a:t>firebase da kayid oluyor.</a:t>
            </a:r>
            <a:endParaRPr lang="tr-TR"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A132C-781D-6712-6387-692F353C5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173" y="1152907"/>
            <a:ext cx="5867354" cy="5705093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B838FC5-4C71-89BB-BE82-5A5FA9501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"/>
          <p:cNvSpPr txBox="1">
            <a:spLocks noGrp="1"/>
          </p:cNvSpPr>
          <p:nvPr>
            <p:ph type="title"/>
          </p:nvPr>
        </p:nvSpPr>
        <p:spPr>
          <a:xfrm>
            <a:off x="921695" y="269192"/>
            <a:ext cx="8911687" cy="76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SzPts val="3600"/>
            </a:pPr>
            <a:r>
              <a:rPr lang="tr-CY" b="1" dirty="0"/>
              <a:t>Şifre Değiştirme sayfası</a:t>
            </a:r>
            <a:endParaRPr lang="tr-TR" b="1" dirty="0"/>
          </a:p>
        </p:txBody>
      </p:sp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9</a:t>
            </a:fld>
            <a:endParaRPr lang="tr-TR"/>
          </a:p>
        </p:txBody>
      </p:sp>
      <p:sp>
        <p:nvSpPr>
          <p:cNvPr id="248" name="Google Shape;248;p9"/>
          <p:cNvSpPr txBox="1">
            <a:spLocks noGrp="1"/>
          </p:cNvSpPr>
          <p:nvPr>
            <p:ph type="body" idx="1"/>
          </p:nvPr>
        </p:nvSpPr>
        <p:spPr>
          <a:xfrm>
            <a:off x="202406" y="1300246"/>
            <a:ext cx="3883211" cy="2970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"/>
            </a:pPr>
            <a:r>
              <a:rPr lang="tr-CY" sz="1800" dirty="0"/>
              <a:t>Burada şifre değiştirmek için firebase özeliklerindan faydalandim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"/>
            </a:pPr>
            <a:r>
              <a:rPr lang="tr-CY" dirty="0"/>
              <a:t>sendPasswordResetEmail()</a:t>
            </a:r>
            <a:r>
              <a:rPr lang="en-US" dirty="0"/>
              <a:t>; met</a:t>
            </a:r>
            <a:r>
              <a:rPr lang="tr-CY" dirty="0"/>
              <a:t>t</a:t>
            </a:r>
            <a:r>
              <a:rPr lang="en-US" dirty="0" err="1"/>
              <a:t>odun</a:t>
            </a:r>
            <a:r>
              <a:rPr lang="en-US" dirty="0"/>
              <a:t> </a:t>
            </a:r>
            <a:r>
              <a:rPr lang="en-US" dirty="0" err="1"/>
              <a:t>sayes</a:t>
            </a:r>
            <a:r>
              <a:rPr lang="tr-CY" dirty="0"/>
              <a:t>inde firebase kulancinin mail addresine reset mail gunderiyor</a:t>
            </a:r>
            <a:endParaRPr lang="tr-CY" sz="18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"/>
            </a:pPr>
            <a:endParaRPr lang="tr-CY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4D6CC-87B7-BA4B-3554-1AFDB7D988C3}"/>
              </a:ext>
            </a:extLst>
          </p:cNvPr>
          <p:cNvSpPr txBox="1"/>
          <p:nvPr/>
        </p:nvSpPr>
        <p:spPr>
          <a:xfrm>
            <a:off x="5767422" y="5364223"/>
            <a:ext cx="6094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CY" sz="1400" i="0" u="none" strike="noStrike" cap="none" dirty="0">
                <a:solidFill>
                  <a:srgbClr val="3F3F3F"/>
                </a:solidFill>
                <a:latin typeface="Century Gothic" panose="020B0502020202020204" pitchFamily="34" charset="0"/>
                <a:ea typeface="Century Gothic" panose="020B0502020202020204"/>
                <a:cs typeface="+mj-cs"/>
                <a:sym typeface="Century Gothic" panose="020B0502020202020204"/>
              </a:rPr>
              <a:t>Şifre değiştir sayfası</a:t>
            </a:r>
            <a:endParaRPr lang="tr-TR" sz="1400" i="0" u="none" strike="noStrike" cap="none" dirty="0">
              <a:solidFill>
                <a:srgbClr val="3F3F3F"/>
              </a:solidFill>
              <a:latin typeface="Century Gothic" panose="020B0502020202020204" pitchFamily="34" charset="0"/>
              <a:ea typeface="Century Gothic" panose="020B0502020202020204"/>
              <a:cs typeface="+mj-cs"/>
              <a:sym typeface="Century Gothic" panose="020B050202020202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F8FADB-466F-4F62-7643-62FCC2D64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428" y="1428227"/>
            <a:ext cx="5453623" cy="5428973"/>
          </a:xfrm>
          <a:prstGeom prst="rect">
            <a:avLst/>
          </a:prstGeom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DFC874E-5513-957E-E59B-D5D8520FF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822" y="0"/>
            <a:ext cx="30861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20CB8A-39D6-1C13-38A8-28C8BDF9A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579" y="3722279"/>
            <a:ext cx="8004243" cy="31349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uman">
  <a:themeElements>
    <a:clrScheme name="Wisp">
      <a:dk1>
        <a:srgbClr val="000000"/>
      </a:dk1>
      <a:lt1>
        <a:srgbClr val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550</Words>
  <Application>Microsoft Office PowerPoint</Application>
  <PresentationFormat>Widescreen</PresentationFormat>
  <Paragraphs>127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Century Gothic</vt:lpstr>
      <vt:lpstr>Arial</vt:lpstr>
      <vt:lpstr>Noto Sans Symbols</vt:lpstr>
      <vt:lpstr>Duman</vt:lpstr>
      <vt:lpstr>KadoJob Uygulama</vt:lpstr>
      <vt:lpstr>İÇİNDEKİLER</vt:lpstr>
      <vt:lpstr>Uygulamanın amacı</vt:lpstr>
      <vt:lpstr>Figma üzerinde tasarım</vt:lpstr>
      <vt:lpstr>Widget Tasarimi</vt:lpstr>
      <vt:lpstr>Button Widgeti Tasarimi</vt:lpstr>
      <vt:lpstr>Griş sayfası</vt:lpstr>
      <vt:lpstr>Yeni kayıt sayfası</vt:lpstr>
      <vt:lpstr>Şifre Değiştirme sayfası</vt:lpstr>
      <vt:lpstr>Ana sayfa</vt:lpstr>
      <vt:lpstr>Ana sayfa</vt:lpstr>
      <vt:lpstr>Ana sayfa</vt:lpstr>
      <vt:lpstr>Ana sayfa</vt:lpstr>
      <vt:lpstr>mevcut projeler sayfası</vt:lpstr>
      <vt:lpstr>İletişim ve genel sorular sayfası</vt:lpstr>
      <vt:lpstr>İletişim ve genel sorular sayfası-2</vt:lpstr>
      <vt:lpstr>Setting Sayfası</vt:lpstr>
      <vt:lpstr>Setting Sayfası-1</vt:lpstr>
      <vt:lpstr>PowerPoint Presentation</vt:lpstr>
      <vt:lpstr>PowerPoint Presentation</vt:lpstr>
      <vt:lpstr>PowerPoint Presentation</vt:lpstr>
      <vt:lpstr>İlginiz için teşekkürler…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İşletim Sistemi Tarihçesi ve Temel Özellikleri</dc:title>
  <dc:creator>İsmail KIRBAŞ</dc:creator>
  <cp:lastModifiedBy>muhammed kado</cp:lastModifiedBy>
  <cp:revision>3</cp:revision>
  <dcterms:created xsi:type="dcterms:W3CDTF">2022-05-25T15:13:08Z</dcterms:created>
  <dcterms:modified xsi:type="dcterms:W3CDTF">2022-06-03T11:09:03Z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699FC0454A7D4710838D85DDDEF0E221</vt:lpwstr>
  </property>
  <property fmtid="{D5CDD505-2E9C-101B-9397-08002B2CF9AE}" pid="3" name="KSOProductBuildVer">
    <vt:lpwstr>1033-11.2.0.11130</vt:lpwstr>
  </property>
</Properties>
</file>